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Lst>
  <p:sldSz cx="7620000" cy="17640300"/>
  <p:notesSz cx="7010400" cy="9296400"/>
  <p:embeddedFontLs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
      <p:font typeface="Muli Black" panose="020B0604020202020204" charset="0"/>
      <p:regular r:id="rId13"/>
      <p:bold r:id="rId14"/>
      <p:boldItalic r:id="rId15"/>
    </p:embeddedFont>
    <p:embeddedFont>
      <p:font typeface="Muli Regular Bold" panose="020B0604020202020204" charset="0"/>
      <p:regular r:id="rId16"/>
    </p:embeddedFont>
    <p:embeddedFont>
      <p:font typeface="Poppins Bold" panose="020B0604020202020204" charset="0"/>
      <p:regular r:id="rId17"/>
      <p:bold r:id="rId18"/>
    </p:embeddedFont>
    <p:embeddedFont>
      <p:font typeface="Poppins Light Bold" panose="020B0604020202020204" charset="0"/>
      <p:regular r:id="rId19"/>
    </p:embeddedFont>
    <p:embeddedFont>
      <p:font typeface="Poppins Medium" panose="00000600000000000000" pitchFamily="2" charset="0"/>
      <p:regular r:id="rId20"/>
      <p:italic r:id="rId21"/>
    </p:embeddedFont>
    <p:embeddedFont>
      <p:font typeface="Poppins Medium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BC3"/>
    <a:srgbClr val="1B3564"/>
    <a:srgbClr val="C72127"/>
    <a:srgbClr val="FFFFFF"/>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2B930-2EAC-499A-81A6-CD9A1ECABFB9}" v="9" dt="2023-06-19T13:30:26.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2772" y="138"/>
      </p:cViewPr>
      <p:guideLst>
        <p:guide orient="horz" pos="20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viewProps" Target="view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2775"/>
            <a:ext cx="7772400" cy="1361243"/>
          </a:xfrm>
        </p:spPr>
        <p:txBody>
          <a:bodyPr/>
          <a:lstStyle/>
          <a:p>
            <a:r>
              <a:rPr lang="en-US"/>
              <a:t>Click to edit Master title style</a:t>
            </a:r>
          </a:p>
        </p:txBody>
      </p:sp>
      <p:sp>
        <p:nvSpPr>
          <p:cNvPr id="3" name="Subtitle 2"/>
          <p:cNvSpPr>
            <a:spLocks noGrp="1"/>
          </p:cNvSpPr>
          <p:nvPr>
            <p:ph type="subTitle" idx="1"/>
          </p:nvPr>
        </p:nvSpPr>
        <p:spPr>
          <a:xfrm>
            <a:off x="1371600" y="3598621"/>
            <a:ext cx="6400800" cy="1622908"/>
          </a:xfrm>
        </p:spPr>
        <p:txBody>
          <a:bodyPr/>
          <a:lstStyle>
            <a:lvl1pPr marL="0" indent="0" algn="ctr">
              <a:buNone/>
              <a:defRPr>
                <a:solidFill>
                  <a:schemeClr val="tx1">
                    <a:tint val="75000"/>
                  </a:schemeClr>
                </a:solidFill>
              </a:defRPr>
            </a:lvl1pPr>
            <a:lvl2pPr marL="457194" indent="0" algn="ctr">
              <a:buNone/>
              <a:defRPr>
                <a:solidFill>
                  <a:schemeClr val="tx1">
                    <a:tint val="75000"/>
                  </a:schemeClr>
                </a:solidFill>
              </a:defRPr>
            </a:lvl2pPr>
            <a:lvl3pPr marL="914389" indent="0" algn="ctr">
              <a:buNone/>
              <a:defRPr>
                <a:solidFill>
                  <a:schemeClr val="tx1">
                    <a:tint val="75000"/>
                  </a:schemeClr>
                </a:solidFill>
              </a:defRPr>
            </a:lvl3pPr>
            <a:lvl4pPr marL="1371583" indent="0" algn="ctr">
              <a:buNone/>
              <a:defRPr>
                <a:solidFill>
                  <a:schemeClr val="tx1">
                    <a:tint val="75000"/>
                  </a:schemeClr>
                </a:solidFill>
              </a:defRPr>
            </a:lvl4pPr>
            <a:lvl5pPr marL="1828777" indent="0" algn="ctr">
              <a:buNone/>
              <a:defRPr>
                <a:solidFill>
                  <a:schemeClr val="tx1">
                    <a:tint val="75000"/>
                  </a:schemeClr>
                </a:solidFill>
              </a:defRPr>
            </a:lvl5pPr>
            <a:lvl6pPr marL="2285971" indent="0" algn="ctr">
              <a:buNone/>
              <a:defRPr>
                <a:solidFill>
                  <a:schemeClr val="tx1">
                    <a:tint val="75000"/>
                  </a:schemeClr>
                </a:solidFill>
              </a:defRPr>
            </a:lvl6pPr>
            <a:lvl7pPr marL="2743167" indent="0" algn="ctr">
              <a:buNone/>
              <a:defRPr>
                <a:solidFill>
                  <a:schemeClr val="tx1">
                    <a:tint val="75000"/>
                  </a:schemeClr>
                </a:solidFill>
              </a:defRPr>
            </a:lvl7pPr>
            <a:lvl8pPr marL="3200361" indent="0" algn="ctr">
              <a:buNone/>
              <a:defRPr>
                <a:solidFill>
                  <a:schemeClr val="tx1">
                    <a:tint val="75000"/>
                  </a:schemeClr>
                </a:solidFill>
              </a:defRPr>
            </a:lvl8pPr>
            <a:lvl9pPr marL="36575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4315"/>
            <a:ext cx="2057400" cy="5418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54315"/>
            <a:ext cx="6019800" cy="5418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80791"/>
            <a:ext cx="7772400" cy="126128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691618"/>
            <a:ext cx="7772400" cy="1389173"/>
          </a:xfrm>
        </p:spPr>
        <p:txBody>
          <a:bodyPr anchor="b"/>
          <a:lstStyle>
            <a:lvl1pPr marL="0" indent="0">
              <a:buNone/>
              <a:defRPr sz="2000">
                <a:solidFill>
                  <a:schemeClr val="tx1">
                    <a:tint val="75000"/>
                  </a:schemeClr>
                </a:solidFill>
              </a:defRPr>
            </a:lvl1pPr>
            <a:lvl2pPr marL="457194" indent="0">
              <a:buNone/>
              <a:defRPr sz="1800">
                <a:solidFill>
                  <a:schemeClr val="tx1">
                    <a:tint val="75000"/>
                  </a:schemeClr>
                </a:solidFill>
              </a:defRPr>
            </a:lvl2pPr>
            <a:lvl3pPr marL="914389" indent="0">
              <a:buNone/>
              <a:defRPr sz="1600">
                <a:solidFill>
                  <a:schemeClr val="tx1">
                    <a:tint val="75000"/>
                  </a:schemeClr>
                </a:solidFill>
              </a:defRPr>
            </a:lvl3pPr>
            <a:lvl4pPr marL="1371583" indent="0">
              <a:buNone/>
              <a:defRPr sz="1400">
                <a:solidFill>
                  <a:schemeClr val="tx1">
                    <a:tint val="75000"/>
                  </a:schemeClr>
                </a:solidFill>
              </a:defRPr>
            </a:lvl4pPr>
            <a:lvl5pPr marL="1828777" indent="0">
              <a:buNone/>
              <a:defRPr sz="1400">
                <a:solidFill>
                  <a:schemeClr val="tx1">
                    <a:tint val="75000"/>
                  </a:schemeClr>
                </a:solidFill>
              </a:defRPr>
            </a:lvl5pPr>
            <a:lvl6pPr marL="2285971" indent="0">
              <a:buNone/>
              <a:defRPr sz="1400">
                <a:solidFill>
                  <a:schemeClr val="tx1">
                    <a:tint val="75000"/>
                  </a:schemeClr>
                </a:solidFill>
              </a:defRPr>
            </a:lvl6pPr>
            <a:lvl7pPr marL="2743167" indent="0">
              <a:buNone/>
              <a:defRPr sz="1400">
                <a:solidFill>
                  <a:schemeClr val="tx1">
                    <a:tint val="75000"/>
                  </a:schemeClr>
                </a:solidFill>
              </a:defRPr>
            </a:lvl7pPr>
            <a:lvl8pPr marL="3200361" indent="0">
              <a:buNone/>
              <a:defRPr sz="1400">
                <a:solidFill>
                  <a:schemeClr val="tx1">
                    <a:tint val="75000"/>
                  </a:schemeClr>
                </a:solidFill>
              </a:defRPr>
            </a:lvl8pPr>
            <a:lvl9pPr marL="365755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81786"/>
            <a:ext cx="4038600" cy="41910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786"/>
            <a:ext cx="4038600" cy="41910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1514"/>
            <a:ext cx="4040188" cy="592420"/>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3934"/>
            <a:ext cx="4040188" cy="36588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1514"/>
            <a:ext cx="4041775" cy="592420"/>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013934"/>
            <a:ext cx="4041775" cy="36588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52844"/>
            <a:ext cx="3008313" cy="107605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52845"/>
            <a:ext cx="5111750" cy="54199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328903"/>
            <a:ext cx="3008313" cy="4343924"/>
          </a:xfrm>
        </p:spPr>
        <p:txBody>
          <a:bodyPr/>
          <a:lstStyle>
            <a:lvl1pPr marL="0" indent="0">
              <a:buNone/>
              <a:defRPr sz="1400"/>
            </a:lvl1pPr>
            <a:lvl2pPr marL="457194" indent="0">
              <a:buNone/>
              <a:defRPr sz="1200"/>
            </a:lvl2pPr>
            <a:lvl3pPr marL="914389" indent="0">
              <a:buNone/>
              <a:defRPr sz="1000"/>
            </a:lvl3pPr>
            <a:lvl4pPr marL="1371583" indent="0">
              <a:buNone/>
              <a:defRPr sz="900"/>
            </a:lvl4pPr>
            <a:lvl5pPr marL="1828777" indent="0">
              <a:buNone/>
              <a:defRPr sz="900"/>
            </a:lvl5pPr>
            <a:lvl6pPr marL="2285971" indent="0">
              <a:buNone/>
              <a:defRPr sz="900"/>
            </a:lvl6pPr>
            <a:lvl7pPr marL="2743167" indent="0">
              <a:buNone/>
              <a:defRPr sz="900"/>
            </a:lvl7pPr>
            <a:lvl8pPr marL="3200361" indent="0">
              <a:buNone/>
              <a:defRPr sz="900"/>
            </a:lvl8pPr>
            <a:lvl9pPr marL="36575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5356"/>
            <a:ext cx="5486400" cy="5247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67430"/>
            <a:ext cx="5486400" cy="3810305"/>
          </a:xfrm>
        </p:spPr>
        <p:txBody>
          <a:bodyPr/>
          <a:lstStyle>
            <a:lvl1pPr marL="0" indent="0">
              <a:buNone/>
              <a:defRPr sz="3200"/>
            </a:lvl1pPr>
            <a:lvl2pPr marL="457194" indent="0">
              <a:buNone/>
              <a:defRPr sz="2800"/>
            </a:lvl2pPr>
            <a:lvl3pPr marL="914389" indent="0">
              <a:buNone/>
              <a:defRPr sz="2400"/>
            </a:lvl3pPr>
            <a:lvl4pPr marL="1371583" indent="0">
              <a:buNone/>
              <a:defRPr sz="2000"/>
            </a:lvl4pPr>
            <a:lvl5pPr marL="1828777" indent="0">
              <a:buNone/>
              <a:defRPr sz="2000"/>
            </a:lvl5pPr>
            <a:lvl6pPr marL="2285971" indent="0">
              <a:buNone/>
              <a:defRPr sz="2000"/>
            </a:lvl6pPr>
            <a:lvl7pPr marL="2743167" indent="0">
              <a:buNone/>
              <a:defRPr sz="2000"/>
            </a:lvl7pPr>
            <a:lvl8pPr marL="3200361" indent="0">
              <a:buNone/>
              <a:defRPr sz="2000"/>
            </a:lvl8pPr>
            <a:lvl9pPr marL="3657555" indent="0">
              <a:buNone/>
              <a:defRPr sz="2000"/>
            </a:lvl9pPr>
          </a:lstStyle>
          <a:p>
            <a:endParaRPr lang="en-US"/>
          </a:p>
        </p:txBody>
      </p:sp>
      <p:sp>
        <p:nvSpPr>
          <p:cNvPr id="4" name="Text Placeholder 3"/>
          <p:cNvSpPr>
            <a:spLocks noGrp="1"/>
          </p:cNvSpPr>
          <p:nvPr>
            <p:ph type="body" sz="half" idx="2"/>
          </p:nvPr>
        </p:nvSpPr>
        <p:spPr>
          <a:xfrm>
            <a:off x="1792288" y="4970155"/>
            <a:ext cx="5486400" cy="745302"/>
          </a:xfrm>
        </p:spPr>
        <p:txBody>
          <a:bodyPr/>
          <a:lstStyle>
            <a:lvl1pPr marL="0" indent="0">
              <a:buNone/>
              <a:defRPr sz="1400"/>
            </a:lvl1pPr>
            <a:lvl2pPr marL="457194" indent="0">
              <a:buNone/>
              <a:defRPr sz="1200"/>
            </a:lvl2pPr>
            <a:lvl3pPr marL="914389" indent="0">
              <a:buNone/>
              <a:defRPr sz="1000"/>
            </a:lvl3pPr>
            <a:lvl4pPr marL="1371583" indent="0">
              <a:buNone/>
              <a:defRPr sz="900"/>
            </a:lvl4pPr>
            <a:lvl5pPr marL="1828777" indent="0">
              <a:buNone/>
              <a:defRPr sz="900"/>
            </a:lvl5pPr>
            <a:lvl6pPr marL="2285971" indent="0">
              <a:buNone/>
              <a:defRPr sz="900"/>
            </a:lvl6pPr>
            <a:lvl7pPr marL="2743167" indent="0">
              <a:buNone/>
              <a:defRPr sz="900"/>
            </a:lvl7pPr>
            <a:lvl8pPr marL="3200361" indent="0">
              <a:buNone/>
              <a:defRPr sz="900"/>
            </a:lvl8pPr>
            <a:lvl9pPr marL="36575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4315"/>
            <a:ext cx="8229600" cy="10584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1786"/>
            <a:ext cx="8229600" cy="4191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85982"/>
            <a:ext cx="2133600" cy="33810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6/27/2023</a:t>
            </a:fld>
            <a:endParaRPr lang="en-US"/>
          </a:p>
        </p:txBody>
      </p:sp>
      <p:sp>
        <p:nvSpPr>
          <p:cNvPr id="5" name="Footer Placeholder 4"/>
          <p:cNvSpPr>
            <a:spLocks noGrp="1"/>
          </p:cNvSpPr>
          <p:nvPr>
            <p:ph type="ftr" sz="quarter" idx="3"/>
          </p:nvPr>
        </p:nvSpPr>
        <p:spPr>
          <a:xfrm>
            <a:off x="3124200" y="5885982"/>
            <a:ext cx="2895600" cy="33810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885982"/>
            <a:ext cx="2133600" cy="33810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9" rtl="0" eaLnBrk="1" latinLnBrk="0" hangingPunct="1">
        <a:spcBef>
          <a:spcPct val="0"/>
        </a:spcBef>
        <a:buNone/>
        <a:defRPr sz="4400" kern="1200">
          <a:solidFill>
            <a:schemeClr val="tx1"/>
          </a:solidFill>
          <a:latin typeface="+mj-lt"/>
          <a:ea typeface="+mj-ea"/>
          <a:cs typeface="+mj-cs"/>
        </a:defRPr>
      </a:lvl1pPr>
    </p:titleStyle>
    <p:bodyStyle>
      <a:lvl1pPr marL="342896" indent="-342896" algn="l" defTabSz="91438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0" indent="-285746" algn="l" defTabSz="91438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6" indent="-228597" algn="l" defTabSz="91438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0"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74"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6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4"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8"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icas.interfaceinc.co.za/bf.php?fid=6231" TargetMode="External"/><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svg"/><Relationship Id="rId10" Type="http://schemas.openxmlformats.org/officeDocument/2006/relationships/image" Target="../media/image9.png"/><Relationship Id="rId19" Type="http://schemas.openxmlformats.org/officeDocument/2006/relationships/image" Target="../media/image17.sv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0"/>
          <p:cNvSpPr/>
          <p:nvPr/>
        </p:nvSpPr>
        <p:spPr>
          <a:xfrm>
            <a:off x="1445628" y="3170295"/>
            <a:ext cx="6069945" cy="7579"/>
          </a:xfrm>
          <a:prstGeom prst="line">
            <a:avLst/>
          </a:prstGeom>
          <a:ln w="19050" cap="rnd">
            <a:solidFill>
              <a:srgbClr val="3D486C"/>
            </a:solidFill>
            <a:prstDash val="solid"/>
            <a:headEnd type="none" w="sm" len="sm"/>
            <a:tailEnd type="none" w="sm" len="sm"/>
          </a:ln>
        </p:spPr>
      </p:sp>
      <p:sp>
        <p:nvSpPr>
          <p:cNvPr id="94" name="Oval 93">
            <a:extLst>
              <a:ext uri="{FF2B5EF4-FFF2-40B4-BE49-F238E27FC236}">
                <a16:creationId xmlns:a16="http://schemas.microsoft.com/office/drawing/2014/main" id="{3E66063C-6519-0B2E-7496-B8D6F1349AD2}"/>
              </a:ext>
            </a:extLst>
          </p:cNvPr>
          <p:cNvSpPr/>
          <p:nvPr/>
        </p:nvSpPr>
        <p:spPr>
          <a:xfrm>
            <a:off x="156960" y="10805407"/>
            <a:ext cx="715538" cy="729035"/>
          </a:xfrm>
          <a:prstGeom prst="ellipse">
            <a:avLst/>
          </a:prstGeom>
          <a:solidFill>
            <a:srgbClr val="22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93" name="Oval 92">
            <a:extLst>
              <a:ext uri="{FF2B5EF4-FFF2-40B4-BE49-F238E27FC236}">
                <a16:creationId xmlns:a16="http://schemas.microsoft.com/office/drawing/2014/main" id="{CBA7EDD1-AD78-ABB3-29F3-AA6C6C9AFD58}"/>
              </a:ext>
            </a:extLst>
          </p:cNvPr>
          <p:cNvSpPr/>
          <p:nvPr/>
        </p:nvSpPr>
        <p:spPr>
          <a:xfrm>
            <a:off x="6487204" y="7800681"/>
            <a:ext cx="715538" cy="729035"/>
          </a:xfrm>
          <a:prstGeom prst="ellipse">
            <a:avLst/>
          </a:prstGeom>
          <a:solidFill>
            <a:srgbClr val="22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92" name="Oval 91">
            <a:extLst>
              <a:ext uri="{FF2B5EF4-FFF2-40B4-BE49-F238E27FC236}">
                <a16:creationId xmlns:a16="http://schemas.microsoft.com/office/drawing/2014/main" id="{5B0EBF59-60D5-C92A-B47D-08A0AFA3E634}"/>
              </a:ext>
            </a:extLst>
          </p:cNvPr>
          <p:cNvSpPr/>
          <p:nvPr/>
        </p:nvSpPr>
        <p:spPr>
          <a:xfrm>
            <a:off x="128761" y="4571200"/>
            <a:ext cx="715538" cy="729035"/>
          </a:xfrm>
          <a:prstGeom prst="ellipse">
            <a:avLst/>
          </a:prstGeom>
          <a:solidFill>
            <a:srgbClr val="22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54" name="Oval 53">
            <a:extLst>
              <a:ext uri="{FF2B5EF4-FFF2-40B4-BE49-F238E27FC236}">
                <a16:creationId xmlns:a16="http://schemas.microsoft.com/office/drawing/2014/main" id="{4C9472E1-07BC-B6D7-58BF-91E76F086180}"/>
              </a:ext>
            </a:extLst>
          </p:cNvPr>
          <p:cNvSpPr/>
          <p:nvPr/>
        </p:nvSpPr>
        <p:spPr>
          <a:xfrm>
            <a:off x="-764401" y="-1372866"/>
            <a:ext cx="4568321" cy="4571030"/>
          </a:xfrm>
          <a:prstGeom prst="ellipse">
            <a:avLst/>
          </a:prstGeom>
          <a:solidFill>
            <a:srgbClr val="22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pic>
        <p:nvPicPr>
          <p:cNvPr id="80" name="Picture 3">
            <a:extLst>
              <a:ext uri="{FF2B5EF4-FFF2-40B4-BE49-F238E27FC236}">
                <a16:creationId xmlns:a16="http://schemas.microsoft.com/office/drawing/2014/main" id="{7AA89BC4-4B7C-5F97-3F98-1876B4A0667B}"/>
              </a:ext>
            </a:extLst>
          </p:cNvPr>
          <p:cNvPicPr>
            <a:picLocks noChangeAspect="1"/>
          </p:cNvPicPr>
          <p:nvPr/>
        </p:nvPicPr>
        <p:blipFill>
          <a:blip r:embed="rId2"/>
          <a:srcRect l="12859" t="8500" r="8332" b="12141"/>
          <a:stretch>
            <a:fillRect/>
          </a:stretch>
        </p:blipFill>
        <p:spPr>
          <a:xfrm>
            <a:off x="3908922" y="16303753"/>
            <a:ext cx="3261034" cy="216979"/>
          </a:xfrm>
          <a:prstGeom prst="rect">
            <a:avLst/>
          </a:prstGeom>
        </p:spPr>
      </p:pic>
      <p:grpSp>
        <p:nvGrpSpPr>
          <p:cNvPr id="3" name="Group 3"/>
          <p:cNvGrpSpPr/>
          <p:nvPr/>
        </p:nvGrpSpPr>
        <p:grpSpPr>
          <a:xfrm rot="-1638129">
            <a:off x="1831606" y="-90964"/>
            <a:ext cx="989870" cy="1066850"/>
            <a:chOff x="286553" y="61578"/>
            <a:chExt cx="1637537" cy="1764883"/>
          </a:xfrm>
        </p:grpSpPr>
        <p:sp>
          <p:nvSpPr>
            <p:cNvPr id="4" name="Freeform 4"/>
            <p:cNvSpPr/>
            <p:nvPr/>
          </p:nvSpPr>
          <p:spPr>
            <a:xfrm>
              <a:off x="420893" y="61578"/>
              <a:ext cx="1503197" cy="1541741"/>
            </a:xfrm>
            <a:custGeom>
              <a:avLst/>
              <a:gdLst/>
              <a:ahLst/>
              <a:cxnLst/>
              <a:rect l="l" t="t" r="r" b="b"/>
              <a:pathLst>
                <a:path w="1503197" h="1541741">
                  <a:moveTo>
                    <a:pt x="0" y="0"/>
                  </a:moveTo>
                  <a:lnTo>
                    <a:pt x="1503197" y="0"/>
                  </a:lnTo>
                  <a:lnTo>
                    <a:pt x="1503197" y="1541740"/>
                  </a:lnTo>
                  <a:lnTo>
                    <a:pt x="0" y="1541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772363">
              <a:off x="286553" y="268535"/>
              <a:ext cx="1500084" cy="1557926"/>
            </a:xfrm>
            <a:custGeom>
              <a:avLst/>
              <a:gdLst/>
              <a:ahLst/>
              <a:cxnLst/>
              <a:rect l="l" t="t" r="r" b="b"/>
              <a:pathLst>
                <a:path w="1500084" h="1557926">
                  <a:moveTo>
                    <a:pt x="0" y="0"/>
                  </a:moveTo>
                  <a:lnTo>
                    <a:pt x="1500084" y="0"/>
                  </a:lnTo>
                  <a:lnTo>
                    <a:pt x="1500084" y="1557926"/>
                  </a:lnTo>
                  <a:lnTo>
                    <a:pt x="0" y="1557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9" name="Group 9"/>
          <p:cNvGrpSpPr/>
          <p:nvPr/>
        </p:nvGrpSpPr>
        <p:grpSpPr>
          <a:xfrm rot="-3117020">
            <a:off x="5495351" y="10414804"/>
            <a:ext cx="1228152" cy="1323661"/>
            <a:chOff x="286553" y="61578"/>
            <a:chExt cx="1637537" cy="1764883"/>
          </a:xfrm>
        </p:grpSpPr>
        <p:sp>
          <p:nvSpPr>
            <p:cNvPr id="10" name="Freeform 10"/>
            <p:cNvSpPr/>
            <p:nvPr/>
          </p:nvSpPr>
          <p:spPr>
            <a:xfrm>
              <a:off x="420893" y="61578"/>
              <a:ext cx="1503197" cy="1541741"/>
            </a:xfrm>
            <a:custGeom>
              <a:avLst/>
              <a:gdLst/>
              <a:ahLst/>
              <a:cxnLst/>
              <a:rect l="l" t="t" r="r" b="b"/>
              <a:pathLst>
                <a:path w="1503197" h="1541741">
                  <a:moveTo>
                    <a:pt x="0" y="0"/>
                  </a:moveTo>
                  <a:lnTo>
                    <a:pt x="1503197" y="0"/>
                  </a:lnTo>
                  <a:lnTo>
                    <a:pt x="1503197" y="1541740"/>
                  </a:lnTo>
                  <a:lnTo>
                    <a:pt x="0" y="1541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1772363">
              <a:off x="286553" y="268535"/>
              <a:ext cx="1500084" cy="1557926"/>
            </a:xfrm>
            <a:custGeom>
              <a:avLst/>
              <a:gdLst/>
              <a:ahLst/>
              <a:cxnLst/>
              <a:rect l="l" t="t" r="r" b="b"/>
              <a:pathLst>
                <a:path w="1500084" h="1557926">
                  <a:moveTo>
                    <a:pt x="0" y="0"/>
                  </a:moveTo>
                  <a:lnTo>
                    <a:pt x="1500084" y="0"/>
                  </a:lnTo>
                  <a:lnTo>
                    <a:pt x="1500084" y="1557926"/>
                  </a:lnTo>
                  <a:lnTo>
                    <a:pt x="0" y="1557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2" name="TextBox 12"/>
          <p:cNvSpPr txBox="1"/>
          <p:nvPr/>
        </p:nvSpPr>
        <p:spPr>
          <a:xfrm>
            <a:off x="1052048" y="10894569"/>
            <a:ext cx="3963547" cy="846386"/>
          </a:xfrm>
          <a:prstGeom prst="rect">
            <a:avLst/>
          </a:prstGeom>
        </p:spPr>
        <p:txBody>
          <a:bodyPr wrap="square" lIns="0" tIns="0" rIns="0" bIns="0" rtlCol="0" anchor="t">
            <a:spAutoFit/>
          </a:bodyPr>
          <a:lstStyle/>
          <a:p>
            <a:pPr>
              <a:lnSpc>
                <a:spcPts val="2207"/>
              </a:lnSpc>
              <a:spcBef>
                <a:spcPct val="0"/>
              </a:spcBef>
            </a:pPr>
            <a:r>
              <a:rPr lang="en-US" sz="1576" spc="94" dirty="0">
                <a:solidFill>
                  <a:srgbClr val="000000"/>
                </a:solidFill>
                <a:latin typeface="Poppins Medium Bold"/>
              </a:rPr>
              <a:t>Are you on track to meet your long-term goals</a:t>
            </a:r>
            <a:r>
              <a:rPr lang="en-US" sz="1576" spc="94">
                <a:solidFill>
                  <a:srgbClr val="000000"/>
                </a:solidFill>
                <a:latin typeface="Poppins Medium Bold"/>
              </a:rPr>
              <a:t>? </a:t>
            </a:r>
          </a:p>
          <a:p>
            <a:pPr>
              <a:lnSpc>
                <a:spcPts val="2207"/>
              </a:lnSpc>
              <a:spcBef>
                <a:spcPct val="0"/>
              </a:spcBef>
            </a:pPr>
            <a:endParaRPr lang="en-US" sz="1576" spc="94">
              <a:solidFill>
                <a:srgbClr val="000000"/>
              </a:solidFill>
              <a:latin typeface="Poppins Medium Bold"/>
            </a:endParaRPr>
          </a:p>
        </p:txBody>
      </p:sp>
      <p:grpSp>
        <p:nvGrpSpPr>
          <p:cNvPr id="13" name="Group 13"/>
          <p:cNvGrpSpPr/>
          <p:nvPr/>
        </p:nvGrpSpPr>
        <p:grpSpPr>
          <a:xfrm rot="-899516">
            <a:off x="1289209" y="7287510"/>
            <a:ext cx="1228152" cy="1323661"/>
            <a:chOff x="286553" y="61578"/>
            <a:chExt cx="1637537" cy="1764883"/>
          </a:xfrm>
        </p:grpSpPr>
        <p:sp>
          <p:nvSpPr>
            <p:cNvPr id="14" name="Freeform 14"/>
            <p:cNvSpPr/>
            <p:nvPr/>
          </p:nvSpPr>
          <p:spPr>
            <a:xfrm>
              <a:off x="420893" y="61578"/>
              <a:ext cx="1503197" cy="1541741"/>
            </a:xfrm>
            <a:custGeom>
              <a:avLst/>
              <a:gdLst/>
              <a:ahLst/>
              <a:cxnLst/>
              <a:rect l="l" t="t" r="r" b="b"/>
              <a:pathLst>
                <a:path w="1503197" h="1541741">
                  <a:moveTo>
                    <a:pt x="0" y="0"/>
                  </a:moveTo>
                  <a:lnTo>
                    <a:pt x="1503197" y="0"/>
                  </a:lnTo>
                  <a:lnTo>
                    <a:pt x="1503197" y="1541740"/>
                  </a:lnTo>
                  <a:lnTo>
                    <a:pt x="0" y="1541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1772363">
              <a:off x="286553" y="268535"/>
              <a:ext cx="1500084" cy="1557926"/>
            </a:xfrm>
            <a:custGeom>
              <a:avLst/>
              <a:gdLst/>
              <a:ahLst/>
              <a:cxnLst/>
              <a:rect l="l" t="t" r="r" b="b"/>
              <a:pathLst>
                <a:path w="1500084" h="1557926">
                  <a:moveTo>
                    <a:pt x="0" y="0"/>
                  </a:moveTo>
                  <a:lnTo>
                    <a:pt x="1500084" y="0"/>
                  </a:lnTo>
                  <a:lnTo>
                    <a:pt x="1500084" y="1557926"/>
                  </a:lnTo>
                  <a:lnTo>
                    <a:pt x="0" y="1557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6" name="TextBox 16"/>
          <p:cNvSpPr txBox="1"/>
          <p:nvPr/>
        </p:nvSpPr>
        <p:spPr>
          <a:xfrm>
            <a:off x="2209801" y="7941803"/>
            <a:ext cx="4171510" cy="846386"/>
          </a:xfrm>
          <a:prstGeom prst="rect">
            <a:avLst/>
          </a:prstGeom>
        </p:spPr>
        <p:txBody>
          <a:bodyPr wrap="square" lIns="0" tIns="0" rIns="0" bIns="0" rtlCol="0" anchor="t">
            <a:spAutoFit/>
          </a:bodyPr>
          <a:lstStyle/>
          <a:p>
            <a:pPr algn="r">
              <a:lnSpc>
                <a:spcPts val="2207"/>
              </a:lnSpc>
              <a:spcBef>
                <a:spcPct val="0"/>
              </a:spcBef>
            </a:pPr>
            <a:r>
              <a:rPr lang="en-US" sz="1576" spc="94">
                <a:solidFill>
                  <a:srgbClr val="000000"/>
                </a:solidFill>
                <a:latin typeface="Poppins Medium Bold"/>
              </a:rPr>
              <a:t>What is one thing you could do today to improve your finances?</a:t>
            </a:r>
          </a:p>
          <a:p>
            <a:pPr algn="r">
              <a:lnSpc>
                <a:spcPts val="2207"/>
              </a:lnSpc>
              <a:spcBef>
                <a:spcPct val="0"/>
              </a:spcBef>
            </a:pPr>
            <a:endParaRPr lang="en-US" sz="1576" spc="94">
              <a:solidFill>
                <a:srgbClr val="000000"/>
              </a:solidFill>
              <a:latin typeface="Poppins Medium Bold"/>
            </a:endParaRPr>
          </a:p>
        </p:txBody>
      </p:sp>
      <p:grpSp>
        <p:nvGrpSpPr>
          <p:cNvPr id="17" name="Group 17"/>
          <p:cNvGrpSpPr/>
          <p:nvPr/>
        </p:nvGrpSpPr>
        <p:grpSpPr>
          <a:xfrm rot="-3117020">
            <a:off x="6086605" y="3986718"/>
            <a:ext cx="1228152" cy="1323661"/>
            <a:chOff x="286553" y="61578"/>
            <a:chExt cx="1637537" cy="1764883"/>
          </a:xfrm>
        </p:grpSpPr>
        <p:sp>
          <p:nvSpPr>
            <p:cNvPr id="18" name="Freeform 18"/>
            <p:cNvSpPr/>
            <p:nvPr/>
          </p:nvSpPr>
          <p:spPr>
            <a:xfrm>
              <a:off x="420893" y="61578"/>
              <a:ext cx="1503197" cy="1541741"/>
            </a:xfrm>
            <a:custGeom>
              <a:avLst/>
              <a:gdLst/>
              <a:ahLst/>
              <a:cxnLst/>
              <a:rect l="l" t="t" r="r" b="b"/>
              <a:pathLst>
                <a:path w="1503197" h="1541741">
                  <a:moveTo>
                    <a:pt x="0" y="0"/>
                  </a:moveTo>
                  <a:lnTo>
                    <a:pt x="1503197" y="0"/>
                  </a:lnTo>
                  <a:lnTo>
                    <a:pt x="1503197" y="1541740"/>
                  </a:lnTo>
                  <a:lnTo>
                    <a:pt x="0" y="1541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rot="1772363">
              <a:off x="286553" y="268535"/>
              <a:ext cx="1500084" cy="1557926"/>
            </a:xfrm>
            <a:custGeom>
              <a:avLst/>
              <a:gdLst/>
              <a:ahLst/>
              <a:cxnLst/>
              <a:rect l="l" t="t" r="r" b="b"/>
              <a:pathLst>
                <a:path w="1500084" h="1557926">
                  <a:moveTo>
                    <a:pt x="0" y="0"/>
                  </a:moveTo>
                  <a:lnTo>
                    <a:pt x="1500084" y="0"/>
                  </a:lnTo>
                  <a:lnTo>
                    <a:pt x="1500084" y="1557926"/>
                  </a:lnTo>
                  <a:lnTo>
                    <a:pt x="0" y="1557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21" name="TextBox 21"/>
          <p:cNvSpPr txBox="1"/>
          <p:nvPr/>
        </p:nvSpPr>
        <p:spPr>
          <a:xfrm>
            <a:off x="2015490" y="8661849"/>
            <a:ext cx="5307314" cy="1934504"/>
          </a:xfrm>
          <a:prstGeom prst="rect">
            <a:avLst/>
          </a:prstGeom>
        </p:spPr>
        <p:txBody>
          <a:bodyPr wrap="square" lIns="0" tIns="0" rIns="0" bIns="0" rtlCol="0" anchor="t">
            <a:spAutoFit/>
          </a:bodyPr>
          <a:lstStyle/>
          <a:p>
            <a:pPr algn="r">
              <a:lnSpc>
                <a:spcPts val="1920"/>
              </a:lnSpc>
            </a:pPr>
            <a:r>
              <a:rPr lang="en-US" sz="1200" spc="72" dirty="0">
                <a:latin typeface="Poppins Light Bold"/>
              </a:rPr>
              <a:t>“This is the financial question that has given me the best reflective moments,” says Malika. “Having just one financial task to do today made it much easier to accomplish, but still added up to a really big shift in my finances each day.” Malika’s examples of one thing to do include reviewing her bank statement, reading an article about personal wealth, or reviewing her vehicle insurance. </a:t>
            </a:r>
          </a:p>
          <a:p>
            <a:pPr algn="r">
              <a:lnSpc>
                <a:spcPts val="1920"/>
              </a:lnSpc>
            </a:pPr>
            <a:endParaRPr lang="en-US" sz="1200" spc="72" dirty="0">
              <a:latin typeface="Poppins Light Bold"/>
            </a:endParaRPr>
          </a:p>
        </p:txBody>
      </p:sp>
      <p:sp>
        <p:nvSpPr>
          <p:cNvPr id="22" name="TextBox 22"/>
          <p:cNvSpPr txBox="1"/>
          <p:nvPr/>
        </p:nvSpPr>
        <p:spPr>
          <a:xfrm>
            <a:off x="3910627" y="907281"/>
            <a:ext cx="3963143" cy="1654299"/>
          </a:xfrm>
          <a:prstGeom prst="rect">
            <a:avLst/>
          </a:prstGeom>
        </p:spPr>
        <p:txBody>
          <a:bodyPr lIns="0" tIns="0" rIns="0" bIns="0" rtlCol="0" anchor="t">
            <a:spAutoFit/>
          </a:bodyPr>
          <a:lstStyle/>
          <a:p>
            <a:pPr>
              <a:lnSpc>
                <a:spcPts val="4256"/>
              </a:lnSpc>
            </a:pPr>
            <a:r>
              <a:rPr lang="en-US" sz="3040" dirty="0">
                <a:latin typeface="Poppins Bold"/>
              </a:rPr>
              <a:t>Questions to shift your financial life</a:t>
            </a:r>
          </a:p>
          <a:p>
            <a:pPr>
              <a:lnSpc>
                <a:spcPts val="4256"/>
              </a:lnSpc>
            </a:pPr>
            <a:endParaRPr lang="en-US" sz="3040" dirty="0">
              <a:latin typeface="Poppins Bold"/>
            </a:endParaRPr>
          </a:p>
        </p:txBody>
      </p:sp>
      <p:sp>
        <p:nvSpPr>
          <p:cNvPr id="23" name="TextBox 23"/>
          <p:cNvSpPr txBox="1"/>
          <p:nvPr/>
        </p:nvSpPr>
        <p:spPr>
          <a:xfrm>
            <a:off x="3893146" y="2069730"/>
            <a:ext cx="3575406" cy="584327"/>
          </a:xfrm>
          <a:prstGeom prst="rect">
            <a:avLst/>
          </a:prstGeom>
        </p:spPr>
        <p:txBody>
          <a:bodyPr wrap="square" lIns="0" tIns="0" rIns="0" bIns="0" rtlCol="0" anchor="t">
            <a:spAutoFit/>
          </a:bodyPr>
          <a:lstStyle/>
          <a:p>
            <a:pPr>
              <a:lnSpc>
                <a:spcPts val="2279"/>
              </a:lnSpc>
            </a:pPr>
            <a:r>
              <a:rPr lang="en-US" sz="1899" dirty="0">
                <a:latin typeface="Poppins Medium"/>
              </a:rPr>
              <a:t> Financial coaching is free and confidential </a:t>
            </a:r>
          </a:p>
        </p:txBody>
      </p:sp>
      <p:sp>
        <p:nvSpPr>
          <p:cNvPr id="24" name="TextBox 24"/>
          <p:cNvSpPr txBox="1"/>
          <p:nvPr/>
        </p:nvSpPr>
        <p:spPr>
          <a:xfrm>
            <a:off x="3913940" y="657065"/>
            <a:ext cx="2983679" cy="256480"/>
          </a:xfrm>
          <a:prstGeom prst="rect">
            <a:avLst/>
          </a:prstGeom>
        </p:spPr>
        <p:txBody>
          <a:bodyPr lIns="0" tIns="0" rIns="0" bIns="0" rtlCol="0" anchor="t">
            <a:spAutoFit/>
          </a:bodyPr>
          <a:lstStyle/>
          <a:p>
            <a:pPr>
              <a:lnSpc>
                <a:spcPts val="2020"/>
              </a:lnSpc>
              <a:spcBef>
                <a:spcPct val="0"/>
              </a:spcBef>
            </a:pPr>
            <a:r>
              <a:rPr lang="en-US" sz="1683" dirty="0">
                <a:latin typeface="Poppins Medium"/>
              </a:rPr>
              <a:t>Reflective Money Moments </a:t>
            </a:r>
          </a:p>
        </p:txBody>
      </p:sp>
      <p:sp>
        <p:nvSpPr>
          <p:cNvPr id="25" name="TextBox 25"/>
          <p:cNvSpPr txBox="1"/>
          <p:nvPr/>
        </p:nvSpPr>
        <p:spPr>
          <a:xfrm>
            <a:off x="918203" y="4670769"/>
            <a:ext cx="3647365" cy="564257"/>
          </a:xfrm>
          <a:prstGeom prst="rect">
            <a:avLst/>
          </a:prstGeom>
        </p:spPr>
        <p:txBody>
          <a:bodyPr lIns="0" tIns="0" rIns="0" bIns="0" rtlCol="0" anchor="t">
            <a:spAutoFit/>
          </a:bodyPr>
          <a:lstStyle/>
          <a:p>
            <a:pPr>
              <a:lnSpc>
                <a:spcPts val="2207"/>
              </a:lnSpc>
            </a:pPr>
            <a:r>
              <a:rPr lang="en-US" sz="1576" spc="94" dirty="0">
                <a:solidFill>
                  <a:srgbClr val="000000"/>
                </a:solidFill>
                <a:latin typeface="Poppins Medium Bold"/>
              </a:rPr>
              <a:t>What’s the best financial decision you made?</a:t>
            </a:r>
          </a:p>
        </p:txBody>
      </p:sp>
      <p:sp>
        <p:nvSpPr>
          <p:cNvPr id="26" name="TextBox 26"/>
          <p:cNvSpPr txBox="1"/>
          <p:nvPr/>
        </p:nvSpPr>
        <p:spPr>
          <a:xfrm>
            <a:off x="-222741" y="4720443"/>
            <a:ext cx="910946" cy="443198"/>
          </a:xfrm>
          <a:prstGeom prst="rect">
            <a:avLst/>
          </a:prstGeom>
        </p:spPr>
        <p:txBody>
          <a:bodyPr lIns="0" tIns="0" rIns="0" bIns="0" rtlCol="0" anchor="t">
            <a:spAutoFit/>
          </a:bodyPr>
          <a:lstStyle/>
          <a:p>
            <a:pPr algn="r">
              <a:lnSpc>
                <a:spcPts val="3565"/>
              </a:lnSpc>
            </a:pPr>
            <a:r>
              <a:rPr lang="en-US" sz="2700" spc="226">
                <a:solidFill>
                  <a:srgbClr val="FFFFFF"/>
                </a:solidFill>
                <a:latin typeface="Poppins Bold"/>
              </a:rPr>
              <a:t>01</a:t>
            </a:r>
          </a:p>
        </p:txBody>
      </p:sp>
      <p:sp>
        <p:nvSpPr>
          <p:cNvPr id="27" name="TextBox 27"/>
          <p:cNvSpPr txBox="1"/>
          <p:nvPr/>
        </p:nvSpPr>
        <p:spPr>
          <a:xfrm>
            <a:off x="-156985" y="10960381"/>
            <a:ext cx="910946" cy="443198"/>
          </a:xfrm>
          <a:prstGeom prst="rect">
            <a:avLst/>
          </a:prstGeom>
        </p:spPr>
        <p:txBody>
          <a:bodyPr lIns="0" tIns="0" rIns="0" bIns="0" rtlCol="0" anchor="t">
            <a:spAutoFit/>
          </a:bodyPr>
          <a:lstStyle/>
          <a:p>
            <a:pPr algn="r">
              <a:lnSpc>
                <a:spcPts val="3565"/>
              </a:lnSpc>
            </a:pPr>
            <a:r>
              <a:rPr lang="en-US" sz="2700" spc="226">
                <a:solidFill>
                  <a:srgbClr val="FFFFFF"/>
                </a:solidFill>
                <a:latin typeface="Poppins Bold"/>
              </a:rPr>
              <a:t>03</a:t>
            </a:r>
          </a:p>
        </p:txBody>
      </p:sp>
      <p:sp>
        <p:nvSpPr>
          <p:cNvPr id="28" name="TextBox 28"/>
          <p:cNvSpPr txBox="1"/>
          <p:nvPr/>
        </p:nvSpPr>
        <p:spPr>
          <a:xfrm>
            <a:off x="6176631" y="7951328"/>
            <a:ext cx="910946" cy="443198"/>
          </a:xfrm>
          <a:prstGeom prst="rect">
            <a:avLst/>
          </a:prstGeom>
        </p:spPr>
        <p:txBody>
          <a:bodyPr lIns="0" tIns="0" rIns="0" bIns="0" rtlCol="0" anchor="t">
            <a:spAutoFit/>
          </a:bodyPr>
          <a:lstStyle/>
          <a:p>
            <a:pPr algn="r">
              <a:lnSpc>
                <a:spcPts val="3565"/>
              </a:lnSpc>
            </a:pPr>
            <a:r>
              <a:rPr lang="en-US" sz="2700" spc="226">
                <a:solidFill>
                  <a:srgbClr val="FFFFFF"/>
                </a:solidFill>
                <a:latin typeface="Poppins Bold"/>
              </a:rPr>
              <a:t>02</a:t>
            </a:r>
          </a:p>
        </p:txBody>
      </p:sp>
      <p:sp>
        <p:nvSpPr>
          <p:cNvPr id="29" name="TextBox 29"/>
          <p:cNvSpPr txBox="1"/>
          <p:nvPr/>
        </p:nvSpPr>
        <p:spPr>
          <a:xfrm>
            <a:off x="260872" y="5311832"/>
            <a:ext cx="5401629" cy="1934504"/>
          </a:xfrm>
          <a:prstGeom prst="rect">
            <a:avLst/>
          </a:prstGeom>
        </p:spPr>
        <p:txBody>
          <a:bodyPr wrap="square" lIns="0" tIns="0" rIns="0" bIns="0" rtlCol="0" anchor="t">
            <a:spAutoFit/>
          </a:bodyPr>
          <a:lstStyle/>
          <a:p>
            <a:pPr>
              <a:lnSpc>
                <a:spcPts val="1920"/>
              </a:lnSpc>
            </a:pPr>
            <a:r>
              <a:rPr lang="en-US" sz="1200" spc="72" dirty="0">
                <a:latin typeface="Poppins Light Bold"/>
              </a:rPr>
              <a:t>Susan tells how she started reflecting about her finances by thinking back over her money decisions since she started working. This allowed her to </a:t>
            </a:r>
            <a:r>
              <a:rPr lang="en-US" sz="1200" spc="72" dirty="0" err="1">
                <a:latin typeface="Poppins Light Bold"/>
              </a:rPr>
              <a:t>realise</a:t>
            </a:r>
            <a:r>
              <a:rPr lang="en-US" sz="1200" spc="72" dirty="0">
                <a:latin typeface="Poppins Light Bold"/>
              </a:rPr>
              <a:t> that the one that made the biggest difference was automatic savings: setting up a monthly debit order that goes off her account on pay day. Ensuring that she always pays herself first, and making savings her top priority, was the best financial decision she had made. </a:t>
            </a:r>
          </a:p>
          <a:p>
            <a:pPr>
              <a:lnSpc>
                <a:spcPts val="1920"/>
              </a:lnSpc>
            </a:pPr>
            <a:endParaRPr lang="en-US" sz="1200" spc="72" dirty="0">
              <a:latin typeface="Poppins Light Bold"/>
            </a:endParaRPr>
          </a:p>
        </p:txBody>
      </p:sp>
      <p:sp>
        <p:nvSpPr>
          <p:cNvPr id="30" name="TextBox 30"/>
          <p:cNvSpPr txBox="1"/>
          <p:nvPr/>
        </p:nvSpPr>
        <p:spPr>
          <a:xfrm>
            <a:off x="239337" y="11664152"/>
            <a:ext cx="5647660" cy="1934504"/>
          </a:xfrm>
          <a:prstGeom prst="rect">
            <a:avLst/>
          </a:prstGeom>
        </p:spPr>
        <p:txBody>
          <a:bodyPr lIns="0" tIns="0" rIns="0" bIns="0" rtlCol="0" anchor="t">
            <a:spAutoFit/>
          </a:bodyPr>
          <a:lstStyle/>
          <a:p>
            <a:pPr>
              <a:lnSpc>
                <a:spcPts val="1920"/>
              </a:lnSpc>
            </a:pPr>
            <a:r>
              <a:rPr lang="en-US" sz="1200" spc="72" dirty="0">
                <a:latin typeface="Poppins Light Bold"/>
              </a:rPr>
              <a:t>“This question made me think about my long-term financial goals, my progress to meet these and what I could do to ensure success,” says Thandi. “I realized the most important goal was to pay off my home loan before retirement. "The financial coach helped her </a:t>
            </a:r>
            <a:r>
              <a:rPr lang="en-US" sz="1200" spc="72" dirty="0" err="1">
                <a:latin typeface="Poppins Light Bold"/>
              </a:rPr>
              <a:t>realise</a:t>
            </a:r>
            <a:r>
              <a:rPr lang="en-US" sz="1200" spc="72" dirty="0">
                <a:latin typeface="Poppins Light Bold"/>
              </a:rPr>
              <a:t> she could reach this goal by paying 10% more monthly into her home loan – and save on interest while doing so!”</a:t>
            </a:r>
          </a:p>
          <a:p>
            <a:pPr>
              <a:lnSpc>
                <a:spcPts val="1920"/>
              </a:lnSpc>
            </a:pPr>
            <a:endParaRPr lang="en-US" sz="1200" spc="72">
              <a:solidFill>
                <a:srgbClr val="3D486C"/>
              </a:solidFill>
              <a:latin typeface="Poppins Light Bold"/>
            </a:endParaRPr>
          </a:p>
        </p:txBody>
      </p:sp>
      <p:grpSp>
        <p:nvGrpSpPr>
          <p:cNvPr id="31" name="Group 31"/>
          <p:cNvGrpSpPr>
            <a:grpSpLocks noChangeAspect="1"/>
          </p:cNvGrpSpPr>
          <p:nvPr/>
        </p:nvGrpSpPr>
        <p:grpSpPr>
          <a:xfrm>
            <a:off x="223561" y="473581"/>
            <a:ext cx="2759330" cy="2633676"/>
            <a:chOff x="-156812" y="-5088"/>
            <a:chExt cx="6663624" cy="6360176"/>
          </a:xfrm>
        </p:grpSpPr>
        <p:sp>
          <p:nvSpPr>
            <p:cNvPr id="32" name="Freeform 3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id="33" name="Freeform 33"/>
            <p:cNvSpPr/>
            <p:nvPr/>
          </p:nvSpPr>
          <p:spPr>
            <a:xfrm>
              <a:off x="284320" y="415956"/>
              <a:ext cx="5781360" cy="5518089"/>
            </a:xfrm>
            <a:custGeom>
              <a:avLst/>
              <a:gdLst/>
              <a:ahLst/>
              <a:cxnLst/>
              <a:rect l="l" t="t" r="r" b="b"/>
              <a:pathLst>
                <a:path w="5781360" h="5518089">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7"/>
              <a:stretch>
                <a:fillRect l="-11844" t="-53605" r="-96329"/>
              </a:stretch>
            </a:blipFill>
          </p:spPr>
        </p:sp>
      </p:grpSp>
      <p:sp>
        <p:nvSpPr>
          <p:cNvPr id="34" name="Freeform 34"/>
          <p:cNvSpPr/>
          <p:nvPr/>
        </p:nvSpPr>
        <p:spPr>
          <a:xfrm rot="1216294">
            <a:off x="2682060" y="264674"/>
            <a:ext cx="762219" cy="1262475"/>
          </a:xfrm>
          <a:custGeom>
            <a:avLst/>
            <a:gdLst/>
            <a:ahLst/>
            <a:cxnLst/>
            <a:rect l="l" t="t" r="r" b="b"/>
            <a:pathLst>
              <a:path w="762219" h="1262475">
                <a:moveTo>
                  <a:pt x="0" y="0"/>
                </a:moveTo>
                <a:lnTo>
                  <a:pt x="762219" y="0"/>
                </a:lnTo>
                <a:lnTo>
                  <a:pt x="762219" y="1262474"/>
                </a:lnTo>
                <a:lnTo>
                  <a:pt x="0" y="1262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Freeform 36"/>
          <p:cNvSpPr/>
          <p:nvPr/>
        </p:nvSpPr>
        <p:spPr>
          <a:xfrm>
            <a:off x="5341972" y="4582199"/>
            <a:ext cx="3292268" cy="3288153"/>
          </a:xfrm>
          <a:custGeom>
            <a:avLst/>
            <a:gdLst/>
            <a:ahLst/>
            <a:cxnLst/>
            <a:rect l="l" t="t" r="r" b="b"/>
            <a:pathLst>
              <a:path w="4389691" h="4384203">
                <a:moveTo>
                  <a:pt x="0" y="0"/>
                </a:moveTo>
                <a:lnTo>
                  <a:pt x="4389691" y="0"/>
                </a:lnTo>
                <a:lnTo>
                  <a:pt x="4389691" y="4384203"/>
                </a:lnTo>
                <a:lnTo>
                  <a:pt x="0" y="4384203"/>
                </a:lnTo>
                <a:lnTo>
                  <a:pt x="0" y="0"/>
                </a:lnTo>
                <a:close/>
              </a:path>
            </a:pathLst>
          </a:custGeom>
          <a:blipFill>
            <a:blip r:embed="rId10"/>
            <a:stretch>
              <a:fillRect/>
            </a:stretch>
          </a:blipFill>
        </p:spPr>
        <p:txBody>
          <a:bodyPr/>
          <a:lstStyle/>
          <a:p>
            <a:endParaRPr lang="en-ZA"/>
          </a:p>
        </p:txBody>
      </p:sp>
      <p:sp>
        <p:nvSpPr>
          <p:cNvPr id="40" name="Freeform 40"/>
          <p:cNvSpPr/>
          <p:nvPr/>
        </p:nvSpPr>
        <p:spPr>
          <a:xfrm>
            <a:off x="-944138" y="7309683"/>
            <a:ext cx="3292268" cy="3288153"/>
          </a:xfrm>
          <a:custGeom>
            <a:avLst/>
            <a:gdLst/>
            <a:ahLst/>
            <a:cxnLst/>
            <a:rect l="l" t="t" r="r" b="b"/>
            <a:pathLst>
              <a:path w="4389691" h="4384203">
                <a:moveTo>
                  <a:pt x="0" y="0"/>
                </a:moveTo>
                <a:lnTo>
                  <a:pt x="4389691" y="0"/>
                </a:lnTo>
                <a:lnTo>
                  <a:pt x="4389691" y="4384203"/>
                </a:lnTo>
                <a:lnTo>
                  <a:pt x="0" y="4384203"/>
                </a:lnTo>
                <a:lnTo>
                  <a:pt x="0" y="0"/>
                </a:lnTo>
                <a:close/>
              </a:path>
            </a:pathLst>
          </a:custGeom>
          <a:blipFill>
            <a:blip r:embed="rId10"/>
            <a:stretch>
              <a:fillRect/>
            </a:stretch>
          </a:blipFill>
        </p:spPr>
      </p:sp>
      <p:sp>
        <p:nvSpPr>
          <p:cNvPr id="44" name="Freeform 44"/>
          <p:cNvSpPr/>
          <p:nvPr/>
        </p:nvSpPr>
        <p:spPr>
          <a:xfrm>
            <a:off x="5662502" y="10713597"/>
            <a:ext cx="3292268" cy="3288153"/>
          </a:xfrm>
          <a:custGeom>
            <a:avLst/>
            <a:gdLst/>
            <a:ahLst/>
            <a:cxnLst/>
            <a:rect l="l" t="t" r="r" b="b"/>
            <a:pathLst>
              <a:path w="4389691" h="4384203">
                <a:moveTo>
                  <a:pt x="0" y="0"/>
                </a:moveTo>
                <a:lnTo>
                  <a:pt x="4389691" y="0"/>
                </a:lnTo>
                <a:lnTo>
                  <a:pt x="4389691" y="4384203"/>
                </a:lnTo>
                <a:lnTo>
                  <a:pt x="0" y="4384203"/>
                </a:lnTo>
                <a:lnTo>
                  <a:pt x="0" y="0"/>
                </a:lnTo>
                <a:close/>
              </a:path>
            </a:pathLst>
          </a:custGeom>
          <a:blipFill>
            <a:blip r:embed="rId10"/>
            <a:stretch>
              <a:fillRect/>
            </a:stretch>
          </a:blipFill>
        </p:spPr>
      </p:sp>
      <p:pic>
        <p:nvPicPr>
          <p:cNvPr id="53" name="Picture 3">
            <a:extLst>
              <a:ext uri="{FF2B5EF4-FFF2-40B4-BE49-F238E27FC236}">
                <a16:creationId xmlns:a16="http://schemas.microsoft.com/office/drawing/2014/main" id="{AEED565B-B2AB-045D-CB47-7AC8026F6EC2}"/>
              </a:ext>
            </a:extLst>
          </p:cNvPr>
          <p:cNvPicPr>
            <a:picLocks noChangeAspect="1"/>
          </p:cNvPicPr>
          <p:nvPr/>
        </p:nvPicPr>
        <p:blipFill>
          <a:blip r:embed="rId2"/>
          <a:srcRect l="12859" t="8500" r="8332" b="12141"/>
          <a:stretch>
            <a:fillRect/>
          </a:stretch>
        </p:blipFill>
        <p:spPr>
          <a:xfrm>
            <a:off x="277979" y="16318444"/>
            <a:ext cx="3261034" cy="216979"/>
          </a:xfrm>
          <a:prstGeom prst="rect">
            <a:avLst/>
          </a:prstGeom>
        </p:spPr>
      </p:pic>
      <p:sp>
        <p:nvSpPr>
          <p:cNvPr id="56" name="Freeform: Shape 55">
            <a:extLst>
              <a:ext uri="{FF2B5EF4-FFF2-40B4-BE49-F238E27FC236}">
                <a16:creationId xmlns:a16="http://schemas.microsoft.com/office/drawing/2014/main" id="{0800B11E-DBEC-AD1D-F99C-A6FE199C3D3E}"/>
              </a:ext>
            </a:extLst>
          </p:cNvPr>
          <p:cNvSpPr/>
          <p:nvPr/>
        </p:nvSpPr>
        <p:spPr>
          <a:xfrm>
            <a:off x="218989" y="14022784"/>
            <a:ext cx="3361396" cy="2376355"/>
          </a:xfrm>
          <a:custGeom>
            <a:avLst/>
            <a:gdLst>
              <a:gd name="connsiteX0" fmla="*/ 0 w 2709004"/>
              <a:gd name="connsiteY0" fmla="*/ 0 h 1470143"/>
              <a:gd name="connsiteX1" fmla="*/ 2709005 w 2709004"/>
              <a:gd name="connsiteY1" fmla="*/ 0 h 1470143"/>
              <a:gd name="connsiteX2" fmla="*/ 2709005 w 2709004"/>
              <a:gd name="connsiteY2" fmla="*/ 1358900 h 1470143"/>
              <a:gd name="connsiteX3" fmla="*/ 2598127 w 2709004"/>
              <a:gd name="connsiteY3" fmla="*/ 1470144 h 1470143"/>
              <a:gd name="connsiteX4" fmla="*/ 110876 w 2709004"/>
              <a:gd name="connsiteY4" fmla="*/ 1470144 h 1470143"/>
              <a:gd name="connsiteX5" fmla="*/ 0 w 2709004"/>
              <a:gd name="connsiteY5" fmla="*/ 1358900 h 1470143"/>
              <a:gd name="connsiteX6" fmla="*/ 0 w 2709004"/>
              <a:gd name="connsiteY6" fmla="*/ 0 h 147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004" h="1470143">
                <a:moveTo>
                  <a:pt x="0" y="0"/>
                </a:moveTo>
                <a:lnTo>
                  <a:pt x="2709005" y="0"/>
                </a:lnTo>
                <a:lnTo>
                  <a:pt x="2709005" y="1358900"/>
                </a:lnTo>
                <a:cubicBezTo>
                  <a:pt x="2709005" y="1420339"/>
                  <a:pt x="2659365" y="1470144"/>
                  <a:pt x="2598127" y="1470144"/>
                </a:cubicBezTo>
                <a:lnTo>
                  <a:pt x="110876" y="1470144"/>
                </a:lnTo>
                <a:cubicBezTo>
                  <a:pt x="49894" y="1470144"/>
                  <a:pt x="0" y="1420085"/>
                  <a:pt x="0" y="1358900"/>
                </a:cubicBezTo>
                <a:lnTo>
                  <a:pt x="0" y="0"/>
                </a:lnTo>
                <a:close/>
              </a:path>
            </a:pathLst>
          </a:custGeom>
          <a:solidFill>
            <a:srgbClr val="E7E7E7"/>
          </a:solidFill>
          <a:ln w="5624"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en-ZA" sz="1799"/>
          </a:p>
        </p:txBody>
      </p:sp>
      <p:sp>
        <p:nvSpPr>
          <p:cNvPr id="57" name="Freeform: Shape 56">
            <a:extLst>
              <a:ext uri="{FF2B5EF4-FFF2-40B4-BE49-F238E27FC236}">
                <a16:creationId xmlns:a16="http://schemas.microsoft.com/office/drawing/2014/main" id="{BAC394B3-B233-ECA3-682E-9131A4327598}"/>
              </a:ext>
            </a:extLst>
          </p:cNvPr>
          <p:cNvSpPr/>
          <p:nvPr/>
        </p:nvSpPr>
        <p:spPr>
          <a:xfrm>
            <a:off x="1060445" y="14758675"/>
            <a:ext cx="2710506" cy="1471643"/>
          </a:xfrm>
          <a:custGeom>
            <a:avLst/>
            <a:gdLst>
              <a:gd name="connsiteX0" fmla="*/ 2598881 w 2710507"/>
              <a:gd name="connsiteY0" fmla="*/ 1471642 h 1471642"/>
              <a:gd name="connsiteX1" fmla="*/ 111629 w 2710507"/>
              <a:gd name="connsiteY1" fmla="*/ 1471642 h 1471642"/>
              <a:gd name="connsiteX2" fmla="*/ 0 w 2710507"/>
              <a:gd name="connsiteY2" fmla="*/ 1359649 h 1471642"/>
              <a:gd name="connsiteX3" fmla="*/ 0 w 2710507"/>
              <a:gd name="connsiteY3" fmla="*/ 0 h 1471642"/>
              <a:gd name="connsiteX4" fmla="*/ 2710507 w 2710507"/>
              <a:gd name="connsiteY4" fmla="*/ 0 h 1471642"/>
              <a:gd name="connsiteX5" fmla="*/ 2710507 w 2710507"/>
              <a:gd name="connsiteY5" fmla="*/ 1359649 h 1471642"/>
              <a:gd name="connsiteX6" fmla="*/ 2598881 w 2710507"/>
              <a:gd name="connsiteY6" fmla="*/ 1471642 h 1471642"/>
              <a:gd name="connsiteX7" fmla="*/ 1505 w 2710507"/>
              <a:gd name="connsiteY7" fmla="*/ 1498 h 1471642"/>
              <a:gd name="connsiteX8" fmla="*/ 1505 w 2710507"/>
              <a:gd name="connsiteY8" fmla="*/ 1359649 h 1471642"/>
              <a:gd name="connsiteX9" fmla="*/ 111629 w 2710507"/>
              <a:gd name="connsiteY9" fmla="*/ 1470144 h 1471642"/>
              <a:gd name="connsiteX10" fmla="*/ 2598881 w 2710507"/>
              <a:gd name="connsiteY10" fmla="*/ 1470144 h 1471642"/>
              <a:gd name="connsiteX11" fmla="*/ 2709003 w 2710507"/>
              <a:gd name="connsiteY11" fmla="*/ 1359649 h 1471642"/>
              <a:gd name="connsiteX12" fmla="*/ 2709003 w 2710507"/>
              <a:gd name="connsiteY12" fmla="*/ 1498 h 1471642"/>
              <a:gd name="connsiteX13" fmla="*/ 1505 w 2710507"/>
              <a:gd name="connsiteY13" fmla="*/ 1498 h 147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0507" h="1471642">
                <a:moveTo>
                  <a:pt x="2598881" y="1471642"/>
                </a:moveTo>
                <a:lnTo>
                  <a:pt x="111629" y="1471642"/>
                </a:lnTo>
                <a:cubicBezTo>
                  <a:pt x="50077" y="1471642"/>
                  <a:pt x="0" y="1421404"/>
                  <a:pt x="0" y="1359649"/>
                </a:cubicBezTo>
                <a:lnTo>
                  <a:pt x="0" y="0"/>
                </a:lnTo>
                <a:lnTo>
                  <a:pt x="2710507" y="0"/>
                </a:lnTo>
                <a:lnTo>
                  <a:pt x="2710507" y="1359649"/>
                </a:lnTo>
                <a:cubicBezTo>
                  <a:pt x="2710507" y="1421404"/>
                  <a:pt x="2660434" y="1471642"/>
                  <a:pt x="2598881" y="1471642"/>
                </a:cubicBezTo>
                <a:close/>
                <a:moveTo>
                  <a:pt x="1505" y="1498"/>
                </a:moveTo>
                <a:lnTo>
                  <a:pt x="1505" y="1359649"/>
                </a:lnTo>
                <a:cubicBezTo>
                  <a:pt x="1505" y="1420575"/>
                  <a:pt x="50906" y="1470144"/>
                  <a:pt x="111629" y="1470144"/>
                </a:cubicBezTo>
                <a:lnTo>
                  <a:pt x="2598881" y="1470144"/>
                </a:lnTo>
                <a:cubicBezTo>
                  <a:pt x="2659605" y="1470144"/>
                  <a:pt x="2709003" y="1420575"/>
                  <a:pt x="2709003" y="1359649"/>
                </a:cubicBezTo>
                <a:lnTo>
                  <a:pt x="2709003" y="1498"/>
                </a:lnTo>
                <a:lnTo>
                  <a:pt x="1505" y="1498"/>
                </a:lnTo>
                <a:close/>
              </a:path>
            </a:pathLst>
          </a:custGeom>
          <a:solidFill>
            <a:srgbClr val="E7E7E7"/>
          </a:solidFill>
          <a:ln w="5624"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en-ZA" sz="1799"/>
          </a:p>
        </p:txBody>
      </p:sp>
      <p:sp>
        <p:nvSpPr>
          <p:cNvPr id="59" name="Freeform: Shape 58">
            <a:extLst>
              <a:ext uri="{FF2B5EF4-FFF2-40B4-BE49-F238E27FC236}">
                <a16:creationId xmlns:a16="http://schemas.microsoft.com/office/drawing/2014/main" id="{80CD4BA3-E82F-4195-37AD-8B33F5E34BE8}"/>
              </a:ext>
            </a:extLst>
          </p:cNvPr>
          <p:cNvSpPr/>
          <p:nvPr/>
        </p:nvSpPr>
        <p:spPr>
          <a:xfrm>
            <a:off x="208130" y="13978381"/>
            <a:ext cx="3381834" cy="760516"/>
          </a:xfrm>
          <a:custGeom>
            <a:avLst/>
            <a:gdLst>
              <a:gd name="connsiteX0" fmla="*/ 2709005 w 2709004"/>
              <a:gd name="connsiteY0" fmla="*/ 506649 h 506648"/>
              <a:gd name="connsiteX1" fmla="*/ 2709005 w 2709004"/>
              <a:gd name="connsiteY1" fmla="*/ 128016 h 506648"/>
              <a:gd name="connsiteX2" fmla="*/ 2598127 w 2709004"/>
              <a:gd name="connsiteY2" fmla="*/ 0 h 506648"/>
              <a:gd name="connsiteX3" fmla="*/ 110855 w 2709004"/>
              <a:gd name="connsiteY3" fmla="*/ 0 h 506648"/>
              <a:gd name="connsiteX4" fmla="*/ 0 w 2709004"/>
              <a:gd name="connsiteY4" fmla="*/ 127993 h 506648"/>
              <a:gd name="connsiteX5" fmla="*/ 0 w 2709004"/>
              <a:gd name="connsiteY5" fmla="*/ 506649 h 506648"/>
              <a:gd name="connsiteX6" fmla="*/ 2709005 w 2709004"/>
              <a:gd name="connsiteY6" fmla="*/ 506649 h 50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004" h="506648">
                <a:moveTo>
                  <a:pt x="2709005" y="506649"/>
                </a:moveTo>
                <a:lnTo>
                  <a:pt x="2709005" y="128016"/>
                </a:lnTo>
                <a:cubicBezTo>
                  <a:pt x="2709005" y="57607"/>
                  <a:pt x="2659111" y="0"/>
                  <a:pt x="2598127" y="0"/>
                </a:cubicBezTo>
                <a:lnTo>
                  <a:pt x="110855" y="0"/>
                </a:lnTo>
                <a:cubicBezTo>
                  <a:pt x="49885" y="1"/>
                  <a:pt x="0" y="57597"/>
                  <a:pt x="0" y="127993"/>
                </a:cubicBezTo>
                <a:lnTo>
                  <a:pt x="0" y="506649"/>
                </a:lnTo>
                <a:lnTo>
                  <a:pt x="2709005" y="506649"/>
                </a:lnTo>
                <a:close/>
              </a:path>
            </a:pathLst>
          </a:custGeom>
          <a:solidFill>
            <a:srgbClr val="1B3564"/>
          </a:solidFill>
          <a:ln w="5624"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en-ZA" sz="1799">
              <a:solidFill>
                <a:srgbClr val="183967"/>
              </a:solidFill>
            </a:endParaRPr>
          </a:p>
        </p:txBody>
      </p:sp>
      <p:sp>
        <p:nvSpPr>
          <p:cNvPr id="65" name="TextBox 20">
            <a:extLst>
              <a:ext uri="{FF2B5EF4-FFF2-40B4-BE49-F238E27FC236}">
                <a16:creationId xmlns:a16="http://schemas.microsoft.com/office/drawing/2014/main" id="{F98BCE81-516B-5B49-13CD-F28EA01A1ADA}"/>
              </a:ext>
            </a:extLst>
          </p:cNvPr>
          <p:cNvSpPr txBox="1"/>
          <p:nvPr/>
        </p:nvSpPr>
        <p:spPr>
          <a:xfrm>
            <a:off x="336541" y="14209256"/>
            <a:ext cx="3071430" cy="394082"/>
          </a:xfrm>
          <a:prstGeom prst="rect">
            <a:avLst/>
          </a:prstGeom>
        </p:spPr>
        <p:txBody>
          <a:bodyPr wrap="square" lIns="0" tIns="0" rIns="0" bIns="0" rtlCol="0" anchor="t">
            <a:spAutoFit/>
          </a:bodyPr>
          <a:lstStyle/>
          <a:p>
            <a:pPr algn="ctr">
              <a:lnSpc>
                <a:spcPts val="1508"/>
              </a:lnSpc>
            </a:pPr>
            <a:r>
              <a:rPr lang="en-US" sz="1600" spc="194" dirty="0">
                <a:solidFill>
                  <a:schemeClr val="bg1"/>
                </a:solidFill>
                <a:latin typeface="Poppins Medium" panose="00000600000000000000" pitchFamily="2" charset="0"/>
                <a:cs typeface="Poppins Medium" panose="00000600000000000000" pitchFamily="2" charset="0"/>
              </a:rPr>
              <a:t>JOIN OUR JULY MONEY CHALLENGE </a:t>
            </a:r>
          </a:p>
        </p:txBody>
      </p:sp>
      <p:sp>
        <p:nvSpPr>
          <p:cNvPr id="75" name="TextBox 22">
            <a:extLst>
              <a:ext uri="{FF2B5EF4-FFF2-40B4-BE49-F238E27FC236}">
                <a16:creationId xmlns:a16="http://schemas.microsoft.com/office/drawing/2014/main" id="{B22896FE-C2B1-4567-56F7-1AF259FBD5B3}"/>
              </a:ext>
            </a:extLst>
          </p:cNvPr>
          <p:cNvSpPr txBox="1"/>
          <p:nvPr/>
        </p:nvSpPr>
        <p:spPr>
          <a:xfrm>
            <a:off x="360718" y="15052177"/>
            <a:ext cx="2922243" cy="1008481"/>
          </a:xfrm>
          <a:prstGeom prst="rect">
            <a:avLst/>
          </a:prstGeom>
        </p:spPr>
        <p:txBody>
          <a:bodyPr wrap="square" lIns="0" tIns="0" rIns="0" bIns="0" rtlCol="0" anchor="t">
            <a:spAutoFit/>
          </a:bodyPr>
          <a:lstStyle/>
          <a:p>
            <a:pPr algn="ctr">
              <a:lnSpc>
                <a:spcPts val="1960"/>
              </a:lnSpc>
            </a:pPr>
            <a:r>
              <a:rPr lang="en-US" sz="1600" dirty="0">
                <a:solidFill>
                  <a:schemeClr val="tx1">
                    <a:lumMod val="65000"/>
                    <a:lumOff val="35000"/>
                  </a:schemeClr>
                </a:solidFill>
                <a:latin typeface="Muli Regular Bold" panose="020B0604020202020204" charset="0"/>
                <a:cs typeface="Poppins Medium" panose="00000600000000000000" pitchFamily="2" charset="0"/>
              </a:rPr>
              <a:t>Simply share one thing you’re proud of achieving on your financial journey so far with your financial coach.</a:t>
            </a:r>
          </a:p>
        </p:txBody>
      </p:sp>
      <p:sp>
        <p:nvSpPr>
          <p:cNvPr id="78" name="Freeform: Shape 77">
            <a:extLst>
              <a:ext uri="{FF2B5EF4-FFF2-40B4-BE49-F238E27FC236}">
                <a16:creationId xmlns:a16="http://schemas.microsoft.com/office/drawing/2014/main" id="{A8BEB0C4-F3C8-0DD4-B347-61C7838C802B}"/>
              </a:ext>
            </a:extLst>
          </p:cNvPr>
          <p:cNvSpPr/>
          <p:nvPr/>
        </p:nvSpPr>
        <p:spPr>
          <a:xfrm>
            <a:off x="3866740" y="14022783"/>
            <a:ext cx="3361396" cy="2376355"/>
          </a:xfrm>
          <a:custGeom>
            <a:avLst/>
            <a:gdLst>
              <a:gd name="connsiteX0" fmla="*/ 0 w 2709004"/>
              <a:gd name="connsiteY0" fmla="*/ 0 h 1470143"/>
              <a:gd name="connsiteX1" fmla="*/ 2709005 w 2709004"/>
              <a:gd name="connsiteY1" fmla="*/ 0 h 1470143"/>
              <a:gd name="connsiteX2" fmla="*/ 2709005 w 2709004"/>
              <a:gd name="connsiteY2" fmla="*/ 1358900 h 1470143"/>
              <a:gd name="connsiteX3" fmla="*/ 2598127 w 2709004"/>
              <a:gd name="connsiteY3" fmla="*/ 1470144 h 1470143"/>
              <a:gd name="connsiteX4" fmla="*/ 110876 w 2709004"/>
              <a:gd name="connsiteY4" fmla="*/ 1470144 h 1470143"/>
              <a:gd name="connsiteX5" fmla="*/ 0 w 2709004"/>
              <a:gd name="connsiteY5" fmla="*/ 1358900 h 1470143"/>
              <a:gd name="connsiteX6" fmla="*/ 0 w 2709004"/>
              <a:gd name="connsiteY6" fmla="*/ 0 h 147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004" h="1470143">
                <a:moveTo>
                  <a:pt x="0" y="0"/>
                </a:moveTo>
                <a:lnTo>
                  <a:pt x="2709005" y="0"/>
                </a:lnTo>
                <a:lnTo>
                  <a:pt x="2709005" y="1358900"/>
                </a:lnTo>
                <a:cubicBezTo>
                  <a:pt x="2709005" y="1420339"/>
                  <a:pt x="2659365" y="1470144"/>
                  <a:pt x="2598127" y="1470144"/>
                </a:cubicBezTo>
                <a:lnTo>
                  <a:pt x="110876" y="1470144"/>
                </a:lnTo>
                <a:cubicBezTo>
                  <a:pt x="49894" y="1470144"/>
                  <a:pt x="0" y="1420085"/>
                  <a:pt x="0" y="1358900"/>
                </a:cubicBezTo>
                <a:lnTo>
                  <a:pt x="0" y="0"/>
                </a:lnTo>
                <a:close/>
              </a:path>
            </a:pathLst>
          </a:custGeom>
          <a:solidFill>
            <a:srgbClr val="E7E7E7"/>
          </a:solidFill>
          <a:ln w="5624"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en-ZA" sz="1799"/>
          </a:p>
        </p:txBody>
      </p:sp>
      <p:sp>
        <p:nvSpPr>
          <p:cNvPr id="79" name="Freeform: Shape 78">
            <a:extLst>
              <a:ext uri="{FF2B5EF4-FFF2-40B4-BE49-F238E27FC236}">
                <a16:creationId xmlns:a16="http://schemas.microsoft.com/office/drawing/2014/main" id="{3C8047BC-E253-D95C-1C2F-95C1E2E1BC2C}"/>
              </a:ext>
            </a:extLst>
          </p:cNvPr>
          <p:cNvSpPr/>
          <p:nvPr/>
        </p:nvSpPr>
        <p:spPr>
          <a:xfrm>
            <a:off x="3855880" y="13978381"/>
            <a:ext cx="3381834" cy="760516"/>
          </a:xfrm>
          <a:custGeom>
            <a:avLst/>
            <a:gdLst>
              <a:gd name="connsiteX0" fmla="*/ 2709005 w 2709004"/>
              <a:gd name="connsiteY0" fmla="*/ 506649 h 506648"/>
              <a:gd name="connsiteX1" fmla="*/ 2709005 w 2709004"/>
              <a:gd name="connsiteY1" fmla="*/ 128016 h 506648"/>
              <a:gd name="connsiteX2" fmla="*/ 2598127 w 2709004"/>
              <a:gd name="connsiteY2" fmla="*/ 0 h 506648"/>
              <a:gd name="connsiteX3" fmla="*/ 110855 w 2709004"/>
              <a:gd name="connsiteY3" fmla="*/ 0 h 506648"/>
              <a:gd name="connsiteX4" fmla="*/ 0 w 2709004"/>
              <a:gd name="connsiteY4" fmla="*/ 127993 h 506648"/>
              <a:gd name="connsiteX5" fmla="*/ 0 w 2709004"/>
              <a:gd name="connsiteY5" fmla="*/ 506649 h 506648"/>
              <a:gd name="connsiteX6" fmla="*/ 2709005 w 2709004"/>
              <a:gd name="connsiteY6" fmla="*/ 506649 h 50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004" h="506648">
                <a:moveTo>
                  <a:pt x="2709005" y="506649"/>
                </a:moveTo>
                <a:lnTo>
                  <a:pt x="2709005" y="128016"/>
                </a:lnTo>
                <a:cubicBezTo>
                  <a:pt x="2709005" y="57607"/>
                  <a:pt x="2659111" y="0"/>
                  <a:pt x="2598127" y="0"/>
                </a:cubicBezTo>
                <a:lnTo>
                  <a:pt x="110855" y="0"/>
                </a:lnTo>
                <a:cubicBezTo>
                  <a:pt x="49885" y="1"/>
                  <a:pt x="0" y="57597"/>
                  <a:pt x="0" y="127993"/>
                </a:cubicBezTo>
                <a:lnTo>
                  <a:pt x="0" y="506649"/>
                </a:lnTo>
                <a:lnTo>
                  <a:pt x="2709005" y="506649"/>
                </a:lnTo>
                <a:close/>
              </a:path>
            </a:pathLst>
          </a:custGeom>
          <a:solidFill>
            <a:srgbClr val="1B3564"/>
          </a:solidFill>
          <a:ln w="5624"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en-ZA" sz="1799">
              <a:solidFill>
                <a:srgbClr val="183967"/>
              </a:solidFill>
            </a:endParaRPr>
          </a:p>
        </p:txBody>
      </p:sp>
      <p:sp>
        <p:nvSpPr>
          <p:cNvPr id="66" name="TextBox 21">
            <a:extLst>
              <a:ext uri="{FF2B5EF4-FFF2-40B4-BE49-F238E27FC236}">
                <a16:creationId xmlns:a16="http://schemas.microsoft.com/office/drawing/2014/main" id="{D88173EF-60F8-00ED-E814-69A3E4E0807B}"/>
              </a:ext>
            </a:extLst>
          </p:cNvPr>
          <p:cNvSpPr txBox="1"/>
          <p:nvPr/>
        </p:nvSpPr>
        <p:spPr>
          <a:xfrm>
            <a:off x="3953073" y="14186799"/>
            <a:ext cx="3074275" cy="394082"/>
          </a:xfrm>
          <a:prstGeom prst="rect">
            <a:avLst/>
          </a:prstGeom>
        </p:spPr>
        <p:txBody>
          <a:bodyPr wrap="square" lIns="0" tIns="0" rIns="0" bIns="0" rtlCol="0" anchor="t">
            <a:spAutoFit/>
          </a:bodyPr>
          <a:lstStyle/>
          <a:p>
            <a:pPr algn="ctr">
              <a:lnSpc>
                <a:spcPts val="1508"/>
              </a:lnSpc>
            </a:pPr>
            <a:r>
              <a:rPr lang="en-US" sz="1600" spc="194" dirty="0">
                <a:solidFill>
                  <a:srgbClr val="FFFFFF"/>
                </a:solidFill>
                <a:latin typeface="Poppins Medium" panose="00000600000000000000" pitchFamily="2" charset="0"/>
                <a:cs typeface="Poppins Medium" panose="00000600000000000000" pitchFamily="2" charset="0"/>
              </a:rPr>
              <a:t>ACCESS FINANCIAL COACHING</a:t>
            </a:r>
          </a:p>
        </p:txBody>
      </p:sp>
      <p:pic>
        <p:nvPicPr>
          <p:cNvPr id="67" name="Picture 26">
            <a:extLst>
              <a:ext uri="{FF2B5EF4-FFF2-40B4-BE49-F238E27FC236}">
                <a16:creationId xmlns:a16="http://schemas.microsoft.com/office/drawing/2014/main" id="{C2A388C8-C578-B68F-5D4F-60E6F0660C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29688" y="15159921"/>
            <a:ext cx="387146" cy="645986"/>
          </a:xfrm>
          <a:prstGeom prst="rect">
            <a:avLst/>
          </a:prstGeom>
        </p:spPr>
      </p:pic>
      <p:sp>
        <p:nvSpPr>
          <p:cNvPr id="69" name="TextBox 23">
            <a:extLst>
              <a:ext uri="{FF2B5EF4-FFF2-40B4-BE49-F238E27FC236}">
                <a16:creationId xmlns:a16="http://schemas.microsoft.com/office/drawing/2014/main" id="{C264D22D-56A9-2C5A-EC7D-160BFB3B713D}"/>
              </a:ext>
            </a:extLst>
          </p:cNvPr>
          <p:cNvSpPr txBox="1"/>
          <p:nvPr/>
        </p:nvSpPr>
        <p:spPr>
          <a:xfrm>
            <a:off x="4034565" y="15098647"/>
            <a:ext cx="1307408" cy="923330"/>
          </a:xfrm>
          <a:prstGeom prst="rect">
            <a:avLst/>
          </a:prstGeom>
        </p:spPr>
        <p:txBody>
          <a:bodyPr wrap="square" lIns="0" tIns="0" rIns="0" bIns="0" rtlCol="0" anchor="t">
            <a:spAutoFit/>
          </a:bodyPr>
          <a:lstStyle/>
          <a:p>
            <a:pPr>
              <a:lnSpc>
                <a:spcPts val="1805"/>
              </a:lnSpc>
            </a:pPr>
            <a:r>
              <a:rPr lang="en-US" sz="1600" dirty="0">
                <a:solidFill>
                  <a:schemeClr val="tx1">
                    <a:lumMod val="65000"/>
                    <a:lumOff val="35000"/>
                  </a:schemeClr>
                </a:solidFill>
                <a:latin typeface="Muli Regular Bold" panose="020B0604020202020204" charset="0"/>
                <a:cs typeface="Poppins Medium" panose="00000600000000000000" pitchFamily="2" charset="0"/>
              </a:rPr>
              <a:t>Contact your coach, we are a call or </a:t>
            </a:r>
            <a:r>
              <a:rPr lang="en-US" sz="1600" dirty="0">
                <a:solidFill>
                  <a:schemeClr val="tx1">
                    <a:lumMod val="65000"/>
                    <a:lumOff val="35000"/>
                  </a:schemeClr>
                </a:solidFill>
                <a:latin typeface="Muli Regular Bold" panose="020B0604020202020204" charset="0"/>
                <a:cs typeface="Poppins Medium" panose="00000600000000000000" pitchFamily="2" charset="0"/>
                <a:hlinkClick r:id="rId13">
                  <a:extLst>
                    <a:ext uri="{A12FA001-AC4F-418D-AE19-62706E023703}">
                      <ahyp:hlinkClr xmlns:ahyp="http://schemas.microsoft.com/office/drawing/2018/hyperlinkcolor" val="tx"/>
                    </a:ext>
                  </a:extLst>
                </a:hlinkClick>
              </a:rPr>
              <a:t>click</a:t>
            </a:r>
            <a:r>
              <a:rPr lang="en-US" sz="1600" dirty="0">
                <a:solidFill>
                  <a:schemeClr val="tx1">
                    <a:lumMod val="65000"/>
                    <a:lumOff val="35000"/>
                  </a:schemeClr>
                </a:solidFill>
                <a:latin typeface="Muli Regular Bold" panose="020B0604020202020204" charset="0"/>
                <a:cs typeface="Poppins Medium" panose="00000600000000000000" pitchFamily="2" charset="0"/>
              </a:rPr>
              <a:t> away</a:t>
            </a:r>
          </a:p>
        </p:txBody>
      </p:sp>
      <p:sp>
        <p:nvSpPr>
          <p:cNvPr id="77" name="TextBox 27">
            <a:extLst>
              <a:ext uri="{FF2B5EF4-FFF2-40B4-BE49-F238E27FC236}">
                <a16:creationId xmlns:a16="http://schemas.microsoft.com/office/drawing/2014/main" id="{E2551C64-8881-32D0-778E-818AD6BD72C1}"/>
              </a:ext>
            </a:extLst>
          </p:cNvPr>
          <p:cNvSpPr txBox="1"/>
          <p:nvPr/>
        </p:nvSpPr>
        <p:spPr>
          <a:xfrm>
            <a:off x="5197291" y="14754229"/>
            <a:ext cx="2029295" cy="307777"/>
          </a:xfrm>
          <a:prstGeom prst="rect">
            <a:avLst/>
          </a:prstGeom>
        </p:spPr>
        <p:txBody>
          <a:bodyPr wrap="square" lIns="0" tIns="0" rIns="0" bIns="0" rtlCol="0" anchor="t">
            <a:spAutoFit/>
          </a:bodyPr>
          <a:lstStyle/>
          <a:p>
            <a:pPr algn="ctr">
              <a:lnSpc>
                <a:spcPts val="2416"/>
              </a:lnSpc>
            </a:pPr>
            <a:r>
              <a:rPr lang="en-US" sz="2000" b="1" dirty="0">
                <a:solidFill>
                  <a:srgbClr val="228BC3"/>
                </a:solidFill>
                <a:latin typeface="Muli Black"/>
              </a:rPr>
              <a:t>Scan the code</a:t>
            </a:r>
          </a:p>
        </p:txBody>
      </p:sp>
      <p:sp>
        <p:nvSpPr>
          <p:cNvPr id="64" name="Oval 63">
            <a:extLst>
              <a:ext uri="{FF2B5EF4-FFF2-40B4-BE49-F238E27FC236}">
                <a16:creationId xmlns:a16="http://schemas.microsoft.com/office/drawing/2014/main" id="{D538D893-7BEF-1364-8CC8-2383F1B416C7}"/>
              </a:ext>
            </a:extLst>
          </p:cNvPr>
          <p:cNvSpPr/>
          <p:nvPr/>
        </p:nvSpPr>
        <p:spPr>
          <a:xfrm>
            <a:off x="-835107" y="7528459"/>
            <a:ext cx="2850597" cy="2850597"/>
          </a:xfrm>
          <a:prstGeom prst="ellipse">
            <a:avLst/>
          </a:prstGeom>
          <a:solidFill>
            <a:srgbClr val="1B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2" name="Oval 81">
            <a:extLst>
              <a:ext uri="{FF2B5EF4-FFF2-40B4-BE49-F238E27FC236}">
                <a16:creationId xmlns:a16="http://schemas.microsoft.com/office/drawing/2014/main" id="{12F475B9-C0E7-1535-194E-547ABBC4C0C1}"/>
              </a:ext>
            </a:extLst>
          </p:cNvPr>
          <p:cNvSpPr/>
          <p:nvPr/>
        </p:nvSpPr>
        <p:spPr>
          <a:xfrm>
            <a:off x="5632500" y="4826553"/>
            <a:ext cx="2850597" cy="2850597"/>
          </a:xfrm>
          <a:prstGeom prst="ellipse">
            <a:avLst/>
          </a:prstGeom>
          <a:solidFill>
            <a:srgbClr val="1B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Oval 82">
            <a:extLst>
              <a:ext uri="{FF2B5EF4-FFF2-40B4-BE49-F238E27FC236}">
                <a16:creationId xmlns:a16="http://schemas.microsoft.com/office/drawing/2014/main" id="{C6996E67-6432-0B0B-4893-03E6354AB534}"/>
              </a:ext>
            </a:extLst>
          </p:cNvPr>
          <p:cNvSpPr/>
          <p:nvPr/>
        </p:nvSpPr>
        <p:spPr>
          <a:xfrm>
            <a:off x="5847900" y="10974022"/>
            <a:ext cx="2850597" cy="2850597"/>
          </a:xfrm>
          <a:prstGeom prst="ellipse">
            <a:avLst/>
          </a:prstGeom>
          <a:solidFill>
            <a:srgbClr val="1B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Freeform 42"/>
          <p:cNvSpPr/>
          <p:nvPr/>
        </p:nvSpPr>
        <p:spPr>
          <a:xfrm>
            <a:off x="331075" y="8214506"/>
            <a:ext cx="1502927" cy="1478504"/>
          </a:xfrm>
          <a:custGeom>
            <a:avLst/>
            <a:gdLst/>
            <a:ahLst/>
            <a:cxnLst/>
            <a:rect l="l" t="t" r="r" b="b"/>
            <a:pathLst>
              <a:path w="1502927" h="1478504">
                <a:moveTo>
                  <a:pt x="0" y="0"/>
                </a:moveTo>
                <a:lnTo>
                  <a:pt x="1502927" y="0"/>
                </a:lnTo>
                <a:lnTo>
                  <a:pt x="1502927" y="1478504"/>
                </a:lnTo>
                <a:lnTo>
                  <a:pt x="0" y="14785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84" name="Freeform 38">
            <a:extLst>
              <a:ext uri="{FF2B5EF4-FFF2-40B4-BE49-F238E27FC236}">
                <a16:creationId xmlns:a16="http://schemas.microsoft.com/office/drawing/2014/main" id="{D5EF0083-2549-47DF-EB36-756047B76658}"/>
              </a:ext>
            </a:extLst>
          </p:cNvPr>
          <p:cNvSpPr/>
          <p:nvPr/>
        </p:nvSpPr>
        <p:spPr>
          <a:xfrm>
            <a:off x="5875551" y="5502629"/>
            <a:ext cx="1513106" cy="1513106"/>
          </a:xfrm>
          <a:custGeom>
            <a:avLst/>
            <a:gdLst/>
            <a:ahLst/>
            <a:cxnLst/>
            <a:rect l="l" t="t" r="r" b="b"/>
            <a:pathLst>
              <a:path w="1513106" h="1513106">
                <a:moveTo>
                  <a:pt x="0" y="0"/>
                </a:moveTo>
                <a:lnTo>
                  <a:pt x="1513107" y="0"/>
                </a:lnTo>
                <a:lnTo>
                  <a:pt x="1513107" y="1513107"/>
                </a:lnTo>
                <a:lnTo>
                  <a:pt x="0" y="15131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85" name="Freeform 46">
            <a:extLst>
              <a:ext uri="{FF2B5EF4-FFF2-40B4-BE49-F238E27FC236}">
                <a16:creationId xmlns:a16="http://schemas.microsoft.com/office/drawing/2014/main" id="{0FAA7F98-D5E3-E941-E95A-9ED5336D2002}"/>
              </a:ext>
            </a:extLst>
          </p:cNvPr>
          <p:cNvSpPr/>
          <p:nvPr/>
        </p:nvSpPr>
        <p:spPr>
          <a:xfrm>
            <a:off x="5983658" y="11722972"/>
            <a:ext cx="1434049" cy="1434049"/>
          </a:xfrm>
          <a:custGeom>
            <a:avLst/>
            <a:gdLst/>
            <a:ahLst/>
            <a:cxnLst/>
            <a:rect l="l" t="t" r="r" b="b"/>
            <a:pathLst>
              <a:path w="1434049" h="1434049">
                <a:moveTo>
                  <a:pt x="0" y="0"/>
                </a:moveTo>
                <a:lnTo>
                  <a:pt x="1434049" y="0"/>
                </a:lnTo>
                <a:lnTo>
                  <a:pt x="1434049" y="1434049"/>
                </a:lnTo>
                <a:lnTo>
                  <a:pt x="0" y="143404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89" name="Freeform 48">
            <a:extLst>
              <a:ext uri="{FF2B5EF4-FFF2-40B4-BE49-F238E27FC236}">
                <a16:creationId xmlns:a16="http://schemas.microsoft.com/office/drawing/2014/main" id="{CA0CB60C-7A7D-5B9F-BB04-FDC4891F9B6A}"/>
              </a:ext>
            </a:extLst>
          </p:cNvPr>
          <p:cNvSpPr/>
          <p:nvPr/>
        </p:nvSpPr>
        <p:spPr>
          <a:xfrm>
            <a:off x="6756041" y="-356575"/>
            <a:ext cx="1103223" cy="1101844"/>
          </a:xfrm>
          <a:custGeom>
            <a:avLst/>
            <a:gdLst/>
            <a:ahLst/>
            <a:cxnLst/>
            <a:rect l="l" t="t" r="r" b="b"/>
            <a:pathLst>
              <a:path w="1470964" h="1469125">
                <a:moveTo>
                  <a:pt x="0" y="0"/>
                </a:moveTo>
                <a:lnTo>
                  <a:pt x="1470964" y="0"/>
                </a:lnTo>
                <a:lnTo>
                  <a:pt x="1470964" y="1469125"/>
                </a:lnTo>
                <a:lnTo>
                  <a:pt x="0" y="1469125"/>
                </a:lnTo>
                <a:lnTo>
                  <a:pt x="0" y="0"/>
                </a:lnTo>
                <a:close/>
              </a:path>
            </a:pathLst>
          </a:custGeom>
          <a:blipFill>
            <a:blip r:embed="rId10"/>
            <a:stretch>
              <a:fillRect/>
            </a:stretch>
          </a:blipFill>
        </p:spPr>
      </p:sp>
      <p:sp>
        <p:nvSpPr>
          <p:cNvPr id="90" name="Oval 89">
            <a:extLst>
              <a:ext uri="{FF2B5EF4-FFF2-40B4-BE49-F238E27FC236}">
                <a16:creationId xmlns:a16="http://schemas.microsoft.com/office/drawing/2014/main" id="{A186501E-36A0-C099-19A9-0C9BB5AD7653}"/>
              </a:ext>
            </a:extLst>
          </p:cNvPr>
          <p:cNvSpPr/>
          <p:nvPr/>
        </p:nvSpPr>
        <p:spPr>
          <a:xfrm>
            <a:off x="6788892" y="-239688"/>
            <a:ext cx="940666" cy="9584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91" name="Oval 90">
            <a:extLst>
              <a:ext uri="{FF2B5EF4-FFF2-40B4-BE49-F238E27FC236}">
                <a16:creationId xmlns:a16="http://schemas.microsoft.com/office/drawing/2014/main" id="{06C20A97-3AA4-B06D-82FD-51DEF0C6D5BF}"/>
              </a:ext>
            </a:extLst>
          </p:cNvPr>
          <p:cNvSpPr/>
          <p:nvPr/>
        </p:nvSpPr>
        <p:spPr>
          <a:xfrm>
            <a:off x="6879698" y="68509"/>
            <a:ext cx="516741" cy="526488"/>
          </a:xfrm>
          <a:prstGeom prst="ellipse">
            <a:avLst/>
          </a:prstGeom>
          <a:solidFill>
            <a:srgbClr val="1B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6" name="TextBox 5">
            <a:extLst>
              <a:ext uri="{FF2B5EF4-FFF2-40B4-BE49-F238E27FC236}">
                <a16:creationId xmlns:a16="http://schemas.microsoft.com/office/drawing/2014/main" id="{04220F21-D909-D68B-7236-5AACDA66D4B8}"/>
              </a:ext>
            </a:extLst>
          </p:cNvPr>
          <p:cNvSpPr txBox="1"/>
          <p:nvPr/>
        </p:nvSpPr>
        <p:spPr>
          <a:xfrm>
            <a:off x="214255" y="3323771"/>
            <a:ext cx="7203452" cy="882806"/>
          </a:xfrm>
          <a:prstGeom prst="rect">
            <a:avLst/>
          </a:prstGeom>
          <a:noFill/>
        </p:spPr>
        <p:txBody>
          <a:bodyPr wrap="square">
            <a:spAutoFit/>
          </a:bodyPr>
          <a:lstStyle/>
          <a:p>
            <a:pPr algn="just">
              <a:lnSpc>
                <a:spcPct val="107000"/>
              </a:lnSpc>
              <a:spcAft>
                <a:spcPts val="1200"/>
              </a:spcAft>
            </a:pPr>
            <a:r>
              <a:rPr lang="en-ZA" sz="1200" spc="72" dirty="0">
                <a:latin typeface="Poppins Light Bold"/>
              </a:rPr>
              <a:t>In our financial lives, reflective moments can bring quick and significant change, especially if you ask the right questions! Below we share some stories from our readers about the financial questions that triggered the reflective moments that made a substantial difference in their financial lives.</a:t>
            </a:r>
          </a:p>
        </p:txBody>
      </p:sp>
      <p:pic>
        <p:nvPicPr>
          <p:cNvPr id="43" name="Picture 42" descr="Qr code&#10;&#10;Description automatically generated">
            <a:extLst>
              <a:ext uri="{FF2B5EF4-FFF2-40B4-BE49-F238E27FC236}">
                <a16:creationId xmlns:a16="http://schemas.microsoft.com/office/drawing/2014/main" id="{84A3894C-7462-F9F9-5EAA-377089E95F9B}"/>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5399934" y="15079110"/>
            <a:ext cx="1236633" cy="1236633"/>
          </a:xfrm>
          <a:prstGeom prst="roundRect">
            <a:avLst>
              <a:gd name="adj" fmla="val 5028"/>
            </a:avLst>
          </a:prstGeom>
          <a:effectLst>
            <a:outerShdw blurRad="63500" sx="102000" sy="102000" algn="ctr" rotWithShape="0">
              <a:prstClr val="black">
                <a:alpha val="40000"/>
              </a:prstClr>
            </a:outerShdw>
          </a:effectLst>
        </p:spPr>
      </p:pic>
      <p:grpSp>
        <p:nvGrpSpPr>
          <p:cNvPr id="45" name="Group 44">
            <a:extLst>
              <a:ext uri="{FF2B5EF4-FFF2-40B4-BE49-F238E27FC236}">
                <a16:creationId xmlns:a16="http://schemas.microsoft.com/office/drawing/2014/main" id="{D39C8C98-4ACD-5CFF-70A7-17A218A26882}"/>
              </a:ext>
            </a:extLst>
          </p:cNvPr>
          <p:cNvGrpSpPr/>
          <p:nvPr/>
        </p:nvGrpSpPr>
        <p:grpSpPr>
          <a:xfrm>
            <a:off x="3314937" y="16637408"/>
            <a:ext cx="3890339" cy="817826"/>
            <a:chOff x="2965321" y="11774426"/>
            <a:chExt cx="3890339" cy="817825"/>
          </a:xfrm>
        </p:grpSpPr>
        <p:pic>
          <p:nvPicPr>
            <p:cNvPr id="46" name="Graphic 21">
              <a:extLst>
                <a:ext uri="{FF2B5EF4-FFF2-40B4-BE49-F238E27FC236}">
                  <a16:creationId xmlns:a16="http://schemas.microsoft.com/office/drawing/2014/main" id="{ECBE20DA-4757-466C-C7F0-EACA126AA65B}"/>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flipH="1" flipV="1">
              <a:off x="2965321" y="11774426"/>
              <a:ext cx="3890339" cy="817825"/>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E7A03506-BFD4-D721-ED0A-E683527B4B55}"/>
                </a:ext>
              </a:extLst>
            </p:cNvPr>
            <p:cNvSpPr txBox="1">
              <a:spLocks noChangeArrowheads="1"/>
            </p:cNvSpPr>
            <p:nvPr/>
          </p:nvSpPr>
          <p:spPr bwMode="auto">
            <a:xfrm>
              <a:off x="3651047" y="11826504"/>
              <a:ext cx="3202464" cy="75373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txBody>
            <a:bodyPr wrap="square" lIns="59372" tIns="29686" rIns="59372" bIns="2968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200" b="1" dirty="0">
                  <a:solidFill>
                    <a:srgbClr val="06335B"/>
                  </a:solidFill>
                  <a:latin typeface="Century Gothic" charset="0"/>
                  <a:cs typeface="Century Gothic" charset="0"/>
                </a:rPr>
                <a:t>Call your dedicated toll-free number  </a:t>
              </a:r>
            </a:p>
            <a:p>
              <a:pPr>
                <a:lnSpc>
                  <a:spcPct val="130000"/>
                </a:lnSpc>
              </a:pPr>
              <a:r>
                <a:rPr lang="en-US" sz="1200" b="1" dirty="0">
                  <a:solidFill>
                    <a:srgbClr val="06335B"/>
                  </a:solidFill>
                  <a:latin typeface="Century Gothic" charset="0"/>
                  <a:cs typeface="Century Gothic" charset="0"/>
                </a:rPr>
                <a:t>to access the ICAS services.</a:t>
              </a:r>
            </a:p>
            <a:p>
              <a:pPr>
                <a:lnSpc>
                  <a:spcPct val="130000"/>
                </a:lnSpc>
              </a:pPr>
              <a:r>
                <a:rPr lang="en-ZA" sz="1200" b="1" dirty="0">
                  <a:solidFill>
                    <a:srgbClr val="0093D0"/>
                  </a:solidFill>
                  <a:latin typeface="Century Gothic" charset="0"/>
                  <a:cs typeface="Century Gothic" charset="0"/>
                </a:rPr>
                <a:t>USSD *134*905# </a:t>
              </a:r>
              <a:r>
                <a:rPr lang="en-ZA" sz="1200" b="1" dirty="0">
                  <a:solidFill>
                    <a:srgbClr val="06335B"/>
                  </a:solidFill>
                  <a:latin typeface="Century Gothic" charset="0"/>
                  <a:cs typeface="Century Gothic" charset="0"/>
                </a:rPr>
                <a:t>- to request a call-back</a:t>
              </a:r>
            </a:p>
          </p:txBody>
        </p:sp>
      </p:grpSp>
      <p:pic>
        <p:nvPicPr>
          <p:cNvPr id="48" name="Picture 47" descr="Logo, company name&#10;&#10;Description automatically generated">
            <a:extLst>
              <a:ext uri="{FF2B5EF4-FFF2-40B4-BE49-F238E27FC236}">
                <a16:creationId xmlns:a16="http://schemas.microsoft.com/office/drawing/2014/main" id="{B09D1AD5-166D-2418-86E3-26A40527E3C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6073" y="16756169"/>
            <a:ext cx="1191168" cy="7419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BD0B8216B9D43965A1D40867D6913" ma:contentTypeVersion="16" ma:contentTypeDescription="Create a new document." ma:contentTypeScope="" ma:versionID="7afa6fb8f7f585ef861d40e3b0f72fce">
  <xsd:schema xmlns:xsd="http://www.w3.org/2001/XMLSchema" xmlns:xs="http://www.w3.org/2001/XMLSchema" xmlns:p="http://schemas.microsoft.com/office/2006/metadata/properties" xmlns:ns2="6c11edfa-6632-4511-ba6b-485b04ff2671" xmlns:ns3="e84f228e-3440-4fe9-a1d4-5c6fc19ab847" targetNamespace="http://schemas.microsoft.com/office/2006/metadata/properties" ma:root="true" ma:fieldsID="466d57c86db7f448679dbc4d554afe67" ns2:_="" ns3:_="">
    <xsd:import namespace="6c11edfa-6632-4511-ba6b-485b04ff2671"/>
    <xsd:import namespace="e84f228e-3440-4fe9-a1d4-5c6fc19ab8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1edfa-6632-4511-ba6b-485b04ff26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d69b46-52bb-4d83-9fa7-46d3ea9f5b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84f228e-3440-4fe9-a1d4-5c6fc19ab84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af878c-ba82-4eac-bb78-9b40a661e101}" ma:internalName="TaxCatchAll" ma:showField="CatchAllData" ma:web="e84f228e-3440-4fe9-a1d4-5c6fc19ab8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A6AAC-7FA5-4CD6-9CFB-A7DD0AD988FC}">
  <ds:schemaRefs>
    <ds:schemaRef ds:uri="6c11edfa-6632-4511-ba6b-485b04ff2671"/>
    <ds:schemaRef ds:uri="e84f228e-3440-4fe9-a1d4-5c6fc19ab8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8A04D2-C237-4CA6-8FA3-A47C5A4B7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389</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Poppins Medium Bold</vt:lpstr>
      <vt:lpstr>Arial</vt:lpstr>
      <vt:lpstr>Poppins Bold</vt:lpstr>
      <vt:lpstr>Calibri</vt:lpstr>
      <vt:lpstr>Muli Black</vt:lpstr>
      <vt:lpstr>Muli Regular Bold</vt:lpstr>
      <vt:lpstr>Century Gothic</vt:lpstr>
      <vt:lpstr>Poppins Light Bold</vt:lpstr>
      <vt:lpstr>Poppins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Money Moments_Infographic</dc:title>
  <dc:creator>NAZ</dc:creator>
  <cp:lastModifiedBy>Katherine Wilson</cp:lastModifiedBy>
  <cp:revision>2</cp:revision>
  <cp:lastPrinted>2023-06-19T12:04:47Z</cp:lastPrinted>
  <dcterms:created xsi:type="dcterms:W3CDTF">2006-08-16T00:00:00Z</dcterms:created>
  <dcterms:modified xsi:type="dcterms:W3CDTF">2023-06-27T06:49:22Z</dcterms:modified>
  <dc:identifier>DAFlyEQ2Hik</dc:identifier>
</cp:coreProperties>
</file>