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2"/>
  </p:sldIdLst>
  <p:sldSz cx="6858000" cy="9906000" type="A4"/>
  <p:notesSz cx="6858000" cy="9144000"/>
  <p:custDataLst>
    <p:tags r:id="rId3"/>
  </p:custDataLst>
  <p:defaultTextStyle>
    <a:defPPr>
      <a:defRPr lang="en-US"/>
    </a:defPPr>
    <a:lvl1pPr marL="0" indent="0" algn="l" defTabSz="4572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2400" b="0" i="0" u="none" baseline="0">
        <a:solidFill>
          <a:schemeClr val="tx1"/>
        </a:solidFill>
        <a:effectLst/>
        <a:latin typeface="Calibri" charset="0"/>
        <a:ea typeface="MS PGothic" pitchFamily="34" charset="-128"/>
      </a:defRPr>
    </a:lvl1pPr>
    <a:lvl2pPr marL="457200" indent="0" algn="l" defTabSz="4572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2400" b="0" i="0" u="none" baseline="0">
        <a:solidFill>
          <a:schemeClr val="tx1"/>
        </a:solidFill>
        <a:effectLst/>
        <a:latin typeface="Calibri" charset="0"/>
        <a:ea typeface="MS PGothic" pitchFamily="34" charset="-128"/>
      </a:defRPr>
    </a:lvl2pPr>
    <a:lvl3pPr marL="914400" indent="0" algn="l" defTabSz="4572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2400" b="0" i="0" u="none" baseline="0">
        <a:solidFill>
          <a:schemeClr val="tx1"/>
        </a:solidFill>
        <a:effectLst/>
        <a:latin typeface="Calibri" charset="0"/>
        <a:ea typeface="MS PGothic" pitchFamily="34" charset="-128"/>
      </a:defRPr>
    </a:lvl3pPr>
    <a:lvl4pPr marL="1371600" indent="0" algn="l" defTabSz="4572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2400" b="0" i="0" u="none" baseline="0">
        <a:solidFill>
          <a:schemeClr val="tx1"/>
        </a:solidFill>
        <a:effectLst/>
        <a:latin typeface="Calibri" charset="0"/>
        <a:ea typeface="MS PGothic" pitchFamily="34" charset="-128"/>
      </a:defRPr>
    </a:lvl4pPr>
    <a:lvl5pPr marL="1828800" indent="0" algn="l" defTabSz="4572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2400" b="0" i="0" u="none" baseline="0">
        <a:solidFill>
          <a:schemeClr val="tx1"/>
        </a:solidFill>
        <a:effectLst/>
        <a:latin typeface="Calibri" charset="0"/>
        <a:ea typeface="MS PGothic" pitchFamily="34" charset="-128"/>
      </a:defRPr>
    </a:lvl5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71B0"/>
    <a:srgbClr val="1725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/>
    <p:restoredTop sz="0"/>
  </p:normalViewPr>
  <p:slideViewPr>
    <p:cSldViewPr>
      <p:cViewPr varScale="1">
        <p:scale>
          <a:sx n="40" d="100"/>
          <a:sy n="40" d="100"/>
        </p:scale>
        <p:origin x="2100" y="6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eaLnBrk="1" hangingPunct="1"/>
            <a:fld id="{76A477BB-0269-4AC9-802E-41BDF32C41F4}" type="datetime1">
              <a:rPr lang="en-US" sz="1200">
                <a:solidFill>
                  <a:srgbClr val="898989"/>
                </a:solidFill>
              </a:rPr>
              <a:t>9/9/2020</a:t>
            </a:fld>
            <a:endParaRPr sz="1200">
              <a:solidFill>
                <a:srgbClr val="89898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algn="r" eaLnBrk="1" hangingPunct="1"/>
            <a:fld id="{6CB1DDF2-B02E-4D54-A514-76937DA60FEC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eaLnBrk="1" hangingPunct="1"/>
            <a:fld id="{76A477BB-0269-4AC9-802E-41BDF32C41F4}" type="datetime1">
              <a:rPr lang="en-US" sz="1200">
                <a:solidFill>
                  <a:srgbClr val="898989"/>
                </a:solidFill>
              </a:rPr>
              <a:t>9/9/2020</a:t>
            </a:fld>
            <a:endParaRPr sz="1200">
              <a:solidFill>
                <a:srgbClr val="89898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algn="r" eaLnBrk="1" hangingPunct="1"/>
            <a:fld id="{6CB1DDF2-B02E-4D54-A514-76937DA60FEC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eaLnBrk="1" hangingPunct="1"/>
            <a:fld id="{76A477BB-0269-4AC9-802E-41BDF32C41F4}" type="datetime1">
              <a:rPr lang="en-US" sz="1200">
                <a:solidFill>
                  <a:srgbClr val="898989"/>
                </a:solidFill>
              </a:rPr>
              <a:t>9/9/2020</a:t>
            </a:fld>
            <a:endParaRPr sz="1200">
              <a:solidFill>
                <a:srgbClr val="89898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algn="r" eaLnBrk="1" hangingPunct="1"/>
            <a:fld id="{6CB1DDF2-B02E-4D54-A514-76937DA60FEC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eaLnBrk="1" hangingPunct="1"/>
            <a:fld id="{76A477BB-0269-4AC9-802E-41BDF32C41F4}" type="datetime1">
              <a:rPr lang="en-US" sz="1200">
                <a:solidFill>
                  <a:srgbClr val="898989"/>
                </a:solidFill>
              </a:rPr>
              <a:t>9/9/2020</a:t>
            </a:fld>
            <a:endParaRPr sz="1200">
              <a:solidFill>
                <a:srgbClr val="89898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algn="r" eaLnBrk="1" hangingPunct="1"/>
            <a:fld id="{6CB1DDF2-B02E-4D54-A514-76937DA60FEC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eaLnBrk="1" hangingPunct="1"/>
            <a:fld id="{76A477BB-0269-4AC9-802E-41BDF32C41F4}" type="datetime1">
              <a:rPr lang="en-US" sz="1200">
                <a:solidFill>
                  <a:srgbClr val="898989"/>
                </a:solidFill>
              </a:rPr>
              <a:t>9/9/2020</a:t>
            </a:fld>
            <a:endParaRPr sz="1200">
              <a:solidFill>
                <a:srgbClr val="89898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algn="r" eaLnBrk="1" hangingPunct="1"/>
            <a:fld id="{6CB1DDF2-B02E-4D54-A514-76937DA60FEC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eaLnBrk="1" hangingPunct="1"/>
            <a:fld id="{76A477BB-0269-4AC9-802E-41BDF32C41F4}" type="datetime1">
              <a:rPr lang="en-US" sz="1200">
                <a:solidFill>
                  <a:srgbClr val="898989"/>
                </a:solidFill>
              </a:rPr>
              <a:t>9/9/2020</a:t>
            </a:fld>
            <a:endParaRPr sz="1200">
              <a:solidFill>
                <a:srgbClr val="898989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algn="r" eaLnBrk="1" hangingPunct="1"/>
            <a:fld id="{6CB1DDF2-B02E-4D54-A514-76937DA60FEC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eaLnBrk="1" hangingPunct="1"/>
            <a:fld id="{76A477BB-0269-4AC9-802E-41BDF32C41F4}" type="datetime1">
              <a:rPr lang="en-US" sz="1200">
                <a:solidFill>
                  <a:srgbClr val="898989"/>
                </a:solidFill>
              </a:rPr>
              <a:t>9/9/2020</a:t>
            </a:fld>
            <a:endParaRPr sz="1200">
              <a:solidFill>
                <a:srgbClr val="898989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algn="r" eaLnBrk="1" hangingPunct="1"/>
            <a:fld id="{6CB1DDF2-B02E-4D54-A514-76937DA60FEC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eaLnBrk="1" hangingPunct="1"/>
            <a:fld id="{76A477BB-0269-4AC9-802E-41BDF32C41F4}" type="datetime1">
              <a:rPr lang="en-US" sz="1200">
                <a:solidFill>
                  <a:srgbClr val="898989"/>
                </a:solidFill>
              </a:rPr>
              <a:t>9/9/2020</a:t>
            </a:fld>
            <a:endParaRPr sz="1200">
              <a:solidFill>
                <a:srgbClr val="898989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algn="r" eaLnBrk="1" hangingPunct="1"/>
            <a:fld id="{6CB1DDF2-B02E-4D54-A514-76937DA60FEC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eaLnBrk="1" hangingPunct="1"/>
            <a:fld id="{76A477BB-0269-4AC9-802E-41BDF32C41F4}" type="datetime1">
              <a:rPr lang="en-US" sz="1200">
                <a:solidFill>
                  <a:srgbClr val="898989"/>
                </a:solidFill>
              </a:rPr>
              <a:t>9/9/2020</a:t>
            </a:fld>
            <a:endParaRPr sz="1200">
              <a:solidFill>
                <a:srgbClr val="898989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algn="r" eaLnBrk="1" hangingPunct="1"/>
            <a:fld id="{6CB1DDF2-B02E-4D54-A514-76937DA60FEC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eaLnBrk="1" hangingPunct="1"/>
            <a:fld id="{76A477BB-0269-4AC9-802E-41BDF32C41F4}" type="datetime1">
              <a:rPr lang="en-US" sz="1200">
                <a:solidFill>
                  <a:srgbClr val="898989"/>
                </a:solidFill>
              </a:rPr>
              <a:t>9/9/2020</a:t>
            </a:fld>
            <a:endParaRPr sz="1200">
              <a:solidFill>
                <a:srgbClr val="898989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algn="r" eaLnBrk="1" hangingPunct="1"/>
            <a:fld id="{6CB1DDF2-B02E-4D54-A514-76937DA60FEC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MS PGothic" pitchFamily="34" charset="-128"/>
              <a:cs typeface="MS PGothic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eaLnBrk="1" hangingPunct="1"/>
            <a:fld id="{76A477BB-0269-4AC9-802E-41BDF32C41F4}" type="datetime1">
              <a:rPr lang="en-US" sz="1200">
                <a:solidFill>
                  <a:srgbClr val="898989"/>
                </a:solidFill>
              </a:rPr>
              <a:t>9/9/2020</a:t>
            </a:fld>
            <a:endParaRPr sz="1200">
              <a:solidFill>
                <a:srgbClr val="898989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algn="r" eaLnBrk="1" hangingPunct="1"/>
            <a:fld id="{6CB1DDF2-B02E-4D54-A514-76937DA60FEC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0" indent="0" algn="ctr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4400" b="0" i="0" u="none" kern="1200" baseline="0">
                <a:solidFill>
                  <a:schemeClr val="tx1"/>
                </a:solidFill>
                <a:latin typeface="Calibri" charset="0"/>
                <a:ea typeface="MS PGothic" pitchFamily="34" charset="-128"/>
                <a:cs typeface="MS PGothic" charset="0"/>
              </a:defRPr>
            </a:lvl1pPr>
          </a:lstStyle>
          <a:p>
            <a:pPr lvl="0"/>
            <a:r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lvl1pPr marL="342900" indent="-342900" algn="l" defTabSz="4572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defRPr kumimoji="0" lang="en-US" altLang="en-US" sz="3200" b="0" i="0" u="none" kern="1200" baseline="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–"/>
              <a:defRPr kumimoji="0" lang="en-US" altLang="en-US" sz="2800" b="0" i="0" u="none" kern="1200" baseline="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•"/>
              <a:defRPr kumimoji="0" lang="en-US" altLang="en-US" sz="2400" b="0" i="0" u="none" kern="1200" baseline="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–"/>
              <a:defRPr kumimoji="0" lang="en-US" altLang="en-US" sz="2000" b="0" i="0" u="none" kern="1200" baseline="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/>
              <a:buChar char="»"/>
              <a:defRPr kumimoji="0" lang="en-US" altLang="en-US" sz="2000" b="0" i="0" u="none" kern="1200" baseline="0">
                <a:solidFill>
                  <a:schemeClr val="tx1"/>
                </a:solidFill>
                <a:latin typeface="+mn-lt"/>
                <a:ea typeface="MS PGothic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lang="en-US" alt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eaLnBrk="1" hangingPunct="1"/>
            <a:fld id="{76A477BB-0269-4AC9-802E-41BDF32C41F4}" type="datetime1">
              <a:rPr lang="en-US" sz="1200">
                <a:solidFill>
                  <a:srgbClr val="898989"/>
                </a:solidFill>
              </a:rPr>
              <a:t>9/9/2020</a:t>
            </a:fld>
            <a:endParaRPr sz="1200">
              <a:solidFill>
                <a:srgbClr val="898989"/>
              </a:solidFill>
            </a:endParaRPr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numCol="1" anchor="ctr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2400" b="0" i="0" u="none" baseline="0">
                <a:solidFill>
                  <a:schemeClr val="tx1"/>
                </a:solidFill>
                <a:effectLst/>
                <a:latin typeface="Calibri" charset="0"/>
                <a:ea typeface="MS PGothic" pitchFamily="34" charset="-128"/>
              </a:defRPr>
            </a:lvl5pPr>
          </a:lstStyle>
          <a:p>
            <a:pPr marL="0" lvl="0" indent="0" algn="r" eaLnBrk="1" hangingPunct="1"/>
            <a:fld id="{6CB1DDF2-B02E-4D54-A514-76937DA60FEC}" type="slidenum">
              <a:rPr sz="1200">
                <a:solidFill>
                  <a:srgbClr val="898989"/>
                </a:solidFill>
              </a:rPr>
              <a:t>‹#›</a:t>
            </a:fld>
            <a:endParaRPr sz="1200">
              <a:solidFill>
                <a:srgbClr val="898989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marL="0" indent="0" algn="ctr" defTabSz="4572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4400" b="0" i="0" u="none" kern="1200" baseline="0">
          <a:solidFill>
            <a:schemeClr val="tx1"/>
          </a:solidFill>
          <a:effectLst/>
          <a:latin typeface="Calibri" charset="0"/>
          <a:ea typeface="MS PGothic" pitchFamily="34" charset="-128"/>
          <a:cs typeface="MS PGothic" charset="0"/>
        </a:defRPr>
      </a:lvl1pPr>
    </p:titleStyle>
    <p:bodyStyle>
      <a:lvl1pPr marL="342900" indent="-342900" algn="l" defTabSz="4572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/>
        <a:buChar char="•"/>
        <a:defRPr kumimoji="0" sz="3200" b="0" i="0" u="none" kern="1200" baseline="0">
          <a:solidFill>
            <a:schemeClr val="tx1"/>
          </a:solidFill>
          <a:effectLst/>
          <a:latin typeface="+mn-lt"/>
          <a:ea typeface="MS PGothic" pitchFamily="34" charset="-128"/>
          <a:cs typeface="MS PGothic" charset="0"/>
        </a:defRPr>
      </a:lvl1pPr>
      <a:lvl2pPr marL="742950" indent="-285750" algn="l" defTabSz="4572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/>
        <a:buChar char="–"/>
        <a:defRPr kumimoji="0" sz="2800" b="0" i="0" u="none" kern="1200" baseline="0">
          <a:solidFill>
            <a:schemeClr val="tx1"/>
          </a:solidFill>
          <a:effectLst/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/>
        <a:buChar char="•"/>
        <a:defRPr kumimoji="0" sz="2400" b="0" i="0" u="none" kern="1200" baseline="0">
          <a:solidFill>
            <a:schemeClr val="tx1"/>
          </a:solidFill>
          <a:effectLst/>
          <a:latin typeface="+mn-lt"/>
          <a:ea typeface="MS PGothic" pitchFamily="34" charset="-128"/>
          <a:cs typeface="MS PGothic" charset="0"/>
        </a:defRPr>
      </a:lvl3pPr>
      <a:lvl4pPr marL="1600200" indent="-228600" algn="l" defTabSz="4572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/>
        <a:buChar char="–"/>
        <a:defRPr kumimoji="0" sz="2000" b="0" i="0" u="none" kern="1200" baseline="0">
          <a:solidFill>
            <a:schemeClr val="tx1"/>
          </a:solidFill>
          <a:effectLst/>
          <a:latin typeface="+mn-lt"/>
          <a:ea typeface="MS PGothic" pitchFamily="34" charset="-128"/>
          <a:cs typeface="MS PGothic" charset="0"/>
        </a:defRPr>
      </a:lvl4pPr>
      <a:lvl5pPr marL="2057400" indent="-228600" algn="l" defTabSz="4572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/>
        <a:buChar char="»"/>
        <a:defRPr kumimoji="0" sz="2000" b="0" i="0" u="none" kern="1200" baseline="0">
          <a:solidFill>
            <a:schemeClr val="tx1"/>
          </a:solidFill>
          <a:effectLst/>
          <a:latin typeface="+mn-lt"/>
          <a:ea typeface="MS PGothic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indent="0" algn="l" defTabSz="4572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4572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4572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4572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4572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hyperlink" Target="https://icas.interfaceinc.co.za/bf.php?fid=601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31" name="Group 46"/>
          <p:cNvGrpSpPr/>
          <p:nvPr/>
        </p:nvGrpSpPr>
        <p:grpSpPr>
          <a:xfrm>
            <a:off x="182563" y="8847138"/>
            <a:ext cx="6681787" cy="1058862"/>
            <a:chOff x="218723" y="8846346"/>
            <a:chExt cx="6681847" cy="1059654"/>
          </a:xfrm>
        </p:grpSpPr>
        <p:pic>
          <p:nvPicPr>
            <p:cNvPr id="13332" name="Graphic 2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flipH="1" flipV="1">
              <a:off x="1863589" y="8846346"/>
              <a:ext cx="5036981" cy="1059654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pic>
          <p:nvPicPr>
            <p:cNvPr id="13333" name="Picture 2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8723" y="8960778"/>
              <a:ext cx="1469213" cy="827043"/>
            </a:xfrm>
            <a:prstGeom prst="rect">
              <a:avLst/>
            </a:prstGeom>
            <a:noFill/>
            <a:ln>
              <a:noFill/>
              <a:miter lim="800000"/>
            </a:ln>
          </p:spPr>
        </p:pic>
        <p:sp>
          <p:nvSpPr>
            <p:cNvPr id="13334" name="TextBox 50"/>
            <p:cNvSpPr/>
            <p:nvPr/>
          </p:nvSpPr>
          <p:spPr>
            <a:xfrm>
              <a:off x="2833132" y="8916388"/>
              <a:ext cx="3648418" cy="900855"/>
            </a:xfrm>
            <a:prstGeom prst="rect">
              <a:avLst/>
            </a:prstGeom>
            <a:noFill/>
            <a:ln>
              <a:noFill/>
              <a:miter lim="800000"/>
            </a:ln>
          </p:spPr>
          <p:txBody>
            <a:bodyPr lIns="59372" tIns="29686" rIns="59372" bIns="29686">
              <a:spAutoFit/>
            </a:bodyPr>
            <a:lstStyle>
              <a:lvl1pPr marL="0" indent="0" algn="l" defTabSz="4572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2400" b="0" i="0" u="none" baseline="0">
                  <a:solidFill>
                    <a:schemeClr val="tx1"/>
                  </a:solidFill>
                  <a:effectLst/>
                  <a:latin typeface="Calibri" charset="0"/>
                  <a:ea typeface="MS PGothic" pitchFamily="34" charset="-128"/>
                </a:defRPr>
              </a:lvl1pPr>
              <a:lvl2pPr marL="457200" indent="0" algn="l" defTabSz="4572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2400" b="0" i="0" u="none" baseline="0">
                  <a:solidFill>
                    <a:schemeClr val="tx1"/>
                  </a:solidFill>
                  <a:effectLst/>
                  <a:latin typeface="Calibri" charset="0"/>
                  <a:ea typeface="MS PGothic" pitchFamily="34" charset="-128"/>
                </a:defRPr>
              </a:lvl2pPr>
              <a:lvl3pPr marL="914400" indent="0" algn="l" defTabSz="4572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2400" b="0" i="0" u="none" baseline="0">
                  <a:solidFill>
                    <a:schemeClr val="tx1"/>
                  </a:solidFill>
                  <a:effectLst/>
                  <a:latin typeface="Calibri" charset="0"/>
                  <a:ea typeface="MS PGothic" pitchFamily="34" charset="-128"/>
                </a:defRPr>
              </a:lvl3pPr>
              <a:lvl4pPr marL="1371600" indent="0" algn="l" defTabSz="4572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2400" b="0" i="0" u="none" baseline="0">
                  <a:solidFill>
                    <a:schemeClr val="tx1"/>
                  </a:solidFill>
                  <a:effectLst/>
                  <a:latin typeface="Calibri" charset="0"/>
                  <a:ea typeface="MS PGothic" pitchFamily="34" charset="-128"/>
                </a:defRPr>
              </a:lvl4pPr>
              <a:lvl5pPr marL="1828800" indent="0" algn="l" defTabSz="4572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en-US" altLang="en-US" sz="2400" b="0" i="0" u="none" baseline="0">
                  <a:solidFill>
                    <a:schemeClr val="tx1"/>
                  </a:solidFill>
                  <a:effectLst/>
                  <a:latin typeface="Calibri" charset="0"/>
                  <a:ea typeface="MS PGothic" pitchFamily="34" charset="-128"/>
                </a:defRPr>
              </a:lvl5pPr>
            </a:lstStyle>
            <a:p>
              <a:pPr marL="0" lvl="0" indent="0">
                <a:lnSpc>
                  <a:spcPct val="130000"/>
                </a:lnSpc>
              </a:pPr>
              <a:r>
                <a:rPr lang="en-ZA" altLang="en-US" sz="1400" b="1" dirty="0">
                  <a:solidFill>
                    <a:srgbClr val="06335B"/>
                  </a:solidFill>
                  <a:latin typeface="Century Gothic" charset="0"/>
                  <a:ea typeface="Century Gothic" charset="0"/>
                </a:rPr>
                <a:t>Call your Toll Free Number </a:t>
              </a:r>
              <a:r>
                <a:rPr lang="en-ZA" altLang="en-US" sz="1400" b="1" dirty="0">
                  <a:solidFill>
                    <a:srgbClr val="0093D0"/>
                  </a:solidFill>
                  <a:latin typeface="Century Gothic" charset="0"/>
                  <a:ea typeface="Century Gothic" charset="0"/>
                </a:rPr>
                <a:t>NOW</a:t>
              </a:r>
            </a:p>
            <a:p>
              <a:pPr marL="0" lvl="0" indent="0">
                <a:lnSpc>
                  <a:spcPct val="130000"/>
                </a:lnSpc>
              </a:pPr>
              <a:r>
                <a:rPr lang="en-ZA" altLang="en-US" sz="1400" b="1" dirty="0">
                  <a:solidFill>
                    <a:srgbClr val="06335B"/>
                  </a:solidFill>
                  <a:latin typeface="Century Gothic" charset="0"/>
                  <a:ea typeface="Century Gothic" charset="0"/>
                </a:rPr>
                <a:t>– free from landline and mobile phone </a:t>
              </a:r>
            </a:p>
            <a:p>
              <a:pPr marL="0" lvl="0" indent="0">
                <a:lnSpc>
                  <a:spcPct val="130000"/>
                </a:lnSpc>
              </a:pPr>
              <a:r>
                <a:rPr lang="en-ZA" altLang="en-US" sz="1400" b="1" dirty="0">
                  <a:solidFill>
                    <a:srgbClr val="0093D0"/>
                  </a:solidFill>
                  <a:latin typeface="Century Gothic" charset="0"/>
                  <a:ea typeface="Century Gothic" charset="0"/>
                </a:rPr>
                <a:t>USSD *134*905# </a:t>
              </a:r>
              <a:r>
                <a:rPr lang="en-ZA" altLang="en-US" sz="1400" b="1" dirty="0">
                  <a:solidFill>
                    <a:srgbClr val="06335B"/>
                  </a:solidFill>
                  <a:latin typeface="Century Gothic" charset="0"/>
                  <a:ea typeface="Century Gothic" charset="0"/>
                </a:rPr>
                <a:t>- to request a call-back</a:t>
              </a:r>
            </a:p>
          </p:txBody>
        </p:sp>
      </p:grpSp>
      <p:sp>
        <p:nvSpPr>
          <p:cNvPr id="76" name="Rectangle 75">
            <a:extLst>
              <a:ext uri="{FF2B5EF4-FFF2-40B4-BE49-F238E27FC236}">
                <a16:creationId xmlns:a16="http://schemas.microsoft.com/office/drawing/2014/main" id="{438A25D1-07AB-5046-9CE3-5E80A330070F}"/>
              </a:ext>
            </a:extLst>
          </p:cNvPr>
          <p:cNvSpPr/>
          <p:nvPr/>
        </p:nvSpPr>
        <p:spPr>
          <a:xfrm>
            <a:off x="0" y="1"/>
            <a:ext cx="6880224" cy="2469544"/>
          </a:xfrm>
          <a:prstGeom prst="rect">
            <a:avLst/>
          </a:prstGeom>
          <a:solidFill>
            <a:srgbClr val="1C71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78" name="Picture 14" descr="A person throwing a ball&#10;&#10;Description automatically generated">
            <a:extLst>
              <a:ext uri="{FF2B5EF4-FFF2-40B4-BE49-F238E27FC236}">
                <a16:creationId xmlns:a16="http://schemas.microsoft.com/office/drawing/2014/main" id="{129C5C4D-72B3-9544-BFD6-4038A3DA76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075" b="100000"/>
          <a:stretch>
            <a:fillRect/>
          </a:stretch>
        </p:blipFill>
        <p:spPr bwMode="auto">
          <a:xfrm>
            <a:off x="152400" y="2584330"/>
            <a:ext cx="6858000" cy="10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" name="Rectangle 78">
            <a:extLst>
              <a:ext uri="{FF2B5EF4-FFF2-40B4-BE49-F238E27FC236}">
                <a16:creationId xmlns:a16="http://schemas.microsoft.com/office/drawing/2014/main" id="{49D7A86B-6D1D-EA44-8800-6BC407489F84}"/>
              </a:ext>
            </a:extLst>
          </p:cNvPr>
          <p:cNvSpPr/>
          <p:nvPr/>
        </p:nvSpPr>
        <p:spPr>
          <a:xfrm>
            <a:off x="109164" y="444391"/>
            <a:ext cx="6561884" cy="190821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ZA" sz="3600" b="1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Arial Black"/>
              </a:rPr>
              <a:t>SPRING FORWARD </a:t>
            </a:r>
            <a:r>
              <a:rPr lang="en-US" sz="3600" b="1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Arial Black"/>
              </a:rPr>
              <a:t>TO A </a:t>
            </a:r>
            <a:r>
              <a:rPr lang="en-US" sz="2800" b="1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Arial Black"/>
                <a:cs typeface="Arial Black"/>
              </a:rPr>
              <a:t>BETTER FINANCIAL FUTURE IN</a:t>
            </a:r>
          </a:p>
          <a:p>
            <a:pPr algn="ctr">
              <a:defRPr/>
            </a:pPr>
            <a:r>
              <a:rPr lang="en-US" sz="5400" b="1" dirty="0">
                <a:ln w="18415" cmpd="sng">
                  <a:noFill/>
                  <a:prstDash val="solid"/>
                </a:ln>
                <a:solidFill>
                  <a:schemeClr val="bg1"/>
                </a:solidFill>
                <a:latin typeface="Arial Black"/>
                <a:cs typeface="Arial Black"/>
              </a:rPr>
              <a:t> 4 Easy Steps </a:t>
            </a:r>
            <a:endParaRPr lang="en-ZA" sz="5400" b="1" dirty="0">
              <a:ln w="18415" cmpd="sng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 Black"/>
              <a:cs typeface="Arial Black"/>
            </a:endParaRPr>
          </a:p>
        </p:txBody>
      </p:sp>
      <p:sp>
        <p:nvSpPr>
          <p:cNvPr id="80" name="Rounded Rectangle 167">
            <a:extLst>
              <a:ext uri="{FF2B5EF4-FFF2-40B4-BE49-F238E27FC236}">
                <a16:creationId xmlns:a16="http://schemas.microsoft.com/office/drawing/2014/main" id="{882996C6-F868-3D44-9C64-63F1F3B76FB2}"/>
              </a:ext>
            </a:extLst>
          </p:cNvPr>
          <p:cNvSpPr/>
          <p:nvPr/>
        </p:nvSpPr>
        <p:spPr>
          <a:xfrm>
            <a:off x="957601" y="4921018"/>
            <a:ext cx="2815055" cy="1429515"/>
          </a:xfrm>
          <a:custGeom>
            <a:avLst/>
            <a:gdLst>
              <a:gd name="connsiteX0" fmla="*/ 0 w 2815055"/>
              <a:gd name="connsiteY0" fmla="*/ 173900 h 1429515"/>
              <a:gd name="connsiteX1" fmla="*/ 173900 w 2815055"/>
              <a:gd name="connsiteY1" fmla="*/ 0 h 1429515"/>
              <a:gd name="connsiteX2" fmla="*/ 2641155 w 2815055"/>
              <a:gd name="connsiteY2" fmla="*/ 0 h 1429515"/>
              <a:gd name="connsiteX3" fmla="*/ 2815055 w 2815055"/>
              <a:gd name="connsiteY3" fmla="*/ 173900 h 1429515"/>
              <a:gd name="connsiteX4" fmla="*/ 2815055 w 2815055"/>
              <a:gd name="connsiteY4" fmla="*/ 1255615 h 1429515"/>
              <a:gd name="connsiteX5" fmla="*/ 2641155 w 2815055"/>
              <a:gd name="connsiteY5" fmla="*/ 1429515 h 1429515"/>
              <a:gd name="connsiteX6" fmla="*/ 173900 w 2815055"/>
              <a:gd name="connsiteY6" fmla="*/ 1429515 h 1429515"/>
              <a:gd name="connsiteX7" fmla="*/ 0 w 2815055"/>
              <a:gd name="connsiteY7" fmla="*/ 1255615 h 1429515"/>
              <a:gd name="connsiteX8" fmla="*/ 0 w 2815055"/>
              <a:gd name="connsiteY8" fmla="*/ 173900 h 1429515"/>
              <a:gd name="connsiteX0" fmla="*/ 2815055 w 2906495"/>
              <a:gd name="connsiteY0" fmla="*/ 1255615 h 1429515"/>
              <a:gd name="connsiteX1" fmla="*/ 2641155 w 2906495"/>
              <a:gd name="connsiteY1" fmla="*/ 1429515 h 1429515"/>
              <a:gd name="connsiteX2" fmla="*/ 173900 w 2906495"/>
              <a:gd name="connsiteY2" fmla="*/ 1429515 h 1429515"/>
              <a:gd name="connsiteX3" fmla="*/ 0 w 2906495"/>
              <a:gd name="connsiteY3" fmla="*/ 1255615 h 1429515"/>
              <a:gd name="connsiteX4" fmla="*/ 0 w 2906495"/>
              <a:gd name="connsiteY4" fmla="*/ 173900 h 1429515"/>
              <a:gd name="connsiteX5" fmla="*/ 173900 w 2906495"/>
              <a:gd name="connsiteY5" fmla="*/ 0 h 1429515"/>
              <a:gd name="connsiteX6" fmla="*/ 2641155 w 2906495"/>
              <a:gd name="connsiteY6" fmla="*/ 0 h 1429515"/>
              <a:gd name="connsiteX7" fmla="*/ 2815055 w 2906495"/>
              <a:gd name="connsiteY7" fmla="*/ 173900 h 1429515"/>
              <a:gd name="connsiteX8" fmla="*/ 2906495 w 2906495"/>
              <a:gd name="connsiteY8" fmla="*/ 1347055 h 1429515"/>
              <a:gd name="connsiteX0" fmla="*/ 2815055 w 2815055"/>
              <a:gd name="connsiteY0" fmla="*/ 1255615 h 1429515"/>
              <a:gd name="connsiteX1" fmla="*/ 2641155 w 2815055"/>
              <a:gd name="connsiteY1" fmla="*/ 1429515 h 1429515"/>
              <a:gd name="connsiteX2" fmla="*/ 173900 w 2815055"/>
              <a:gd name="connsiteY2" fmla="*/ 1429515 h 1429515"/>
              <a:gd name="connsiteX3" fmla="*/ 0 w 2815055"/>
              <a:gd name="connsiteY3" fmla="*/ 1255615 h 1429515"/>
              <a:gd name="connsiteX4" fmla="*/ 0 w 2815055"/>
              <a:gd name="connsiteY4" fmla="*/ 173900 h 1429515"/>
              <a:gd name="connsiteX5" fmla="*/ 173900 w 2815055"/>
              <a:gd name="connsiteY5" fmla="*/ 0 h 1429515"/>
              <a:gd name="connsiteX6" fmla="*/ 2641155 w 2815055"/>
              <a:gd name="connsiteY6" fmla="*/ 0 h 1429515"/>
              <a:gd name="connsiteX7" fmla="*/ 2815055 w 2815055"/>
              <a:gd name="connsiteY7" fmla="*/ 173900 h 1429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15055" h="1429515">
                <a:moveTo>
                  <a:pt x="2815055" y="1255615"/>
                </a:moveTo>
                <a:cubicBezTo>
                  <a:pt x="2815055" y="1351657"/>
                  <a:pt x="2737197" y="1429515"/>
                  <a:pt x="2641155" y="1429515"/>
                </a:cubicBezTo>
                <a:lnTo>
                  <a:pt x="173900" y="1429515"/>
                </a:lnTo>
                <a:cubicBezTo>
                  <a:pt x="77858" y="1429515"/>
                  <a:pt x="0" y="1351657"/>
                  <a:pt x="0" y="1255615"/>
                </a:cubicBezTo>
                <a:lnTo>
                  <a:pt x="0" y="173900"/>
                </a:lnTo>
                <a:cubicBezTo>
                  <a:pt x="0" y="77858"/>
                  <a:pt x="77858" y="0"/>
                  <a:pt x="173900" y="0"/>
                </a:cubicBezTo>
                <a:lnTo>
                  <a:pt x="2641155" y="0"/>
                </a:lnTo>
                <a:cubicBezTo>
                  <a:pt x="2737197" y="0"/>
                  <a:pt x="2815055" y="77858"/>
                  <a:pt x="2815055" y="173900"/>
                </a:cubicBezTo>
              </a:path>
            </a:pathLst>
          </a:custGeom>
          <a:noFill/>
          <a:ln w="38100" cmpd="sng">
            <a:solidFill>
              <a:srgbClr val="0C439B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ounded Rectangle 168">
            <a:extLst>
              <a:ext uri="{FF2B5EF4-FFF2-40B4-BE49-F238E27FC236}">
                <a16:creationId xmlns:a16="http://schemas.microsoft.com/office/drawing/2014/main" id="{E7BACAF8-5DC8-744E-8782-7F049C18760E}"/>
              </a:ext>
            </a:extLst>
          </p:cNvPr>
          <p:cNvSpPr/>
          <p:nvPr/>
        </p:nvSpPr>
        <p:spPr>
          <a:xfrm>
            <a:off x="3083190" y="6161385"/>
            <a:ext cx="2587726" cy="1278791"/>
          </a:xfrm>
          <a:custGeom>
            <a:avLst/>
            <a:gdLst>
              <a:gd name="connsiteX0" fmla="*/ 0 w 2587726"/>
              <a:gd name="connsiteY0" fmla="*/ 155565 h 1278791"/>
              <a:gd name="connsiteX1" fmla="*/ 155565 w 2587726"/>
              <a:gd name="connsiteY1" fmla="*/ 0 h 1278791"/>
              <a:gd name="connsiteX2" fmla="*/ 2432161 w 2587726"/>
              <a:gd name="connsiteY2" fmla="*/ 0 h 1278791"/>
              <a:gd name="connsiteX3" fmla="*/ 2587726 w 2587726"/>
              <a:gd name="connsiteY3" fmla="*/ 155565 h 1278791"/>
              <a:gd name="connsiteX4" fmla="*/ 2587726 w 2587726"/>
              <a:gd name="connsiteY4" fmla="*/ 1123226 h 1278791"/>
              <a:gd name="connsiteX5" fmla="*/ 2432161 w 2587726"/>
              <a:gd name="connsiteY5" fmla="*/ 1278791 h 1278791"/>
              <a:gd name="connsiteX6" fmla="*/ 155565 w 2587726"/>
              <a:gd name="connsiteY6" fmla="*/ 1278791 h 1278791"/>
              <a:gd name="connsiteX7" fmla="*/ 0 w 2587726"/>
              <a:gd name="connsiteY7" fmla="*/ 1123226 h 1278791"/>
              <a:gd name="connsiteX8" fmla="*/ 0 w 2587726"/>
              <a:gd name="connsiteY8" fmla="*/ 155565 h 1278791"/>
              <a:gd name="connsiteX0" fmla="*/ 0 w 2587726"/>
              <a:gd name="connsiteY0" fmla="*/ 1123226 h 1278791"/>
              <a:gd name="connsiteX1" fmla="*/ 0 w 2587726"/>
              <a:gd name="connsiteY1" fmla="*/ 155565 h 1278791"/>
              <a:gd name="connsiteX2" fmla="*/ 155565 w 2587726"/>
              <a:gd name="connsiteY2" fmla="*/ 0 h 1278791"/>
              <a:gd name="connsiteX3" fmla="*/ 2432161 w 2587726"/>
              <a:gd name="connsiteY3" fmla="*/ 0 h 1278791"/>
              <a:gd name="connsiteX4" fmla="*/ 2587726 w 2587726"/>
              <a:gd name="connsiteY4" fmla="*/ 155565 h 1278791"/>
              <a:gd name="connsiteX5" fmla="*/ 2587726 w 2587726"/>
              <a:gd name="connsiteY5" fmla="*/ 1123226 h 1278791"/>
              <a:gd name="connsiteX6" fmla="*/ 2432161 w 2587726"/>
              <a:gd name="connsiteY6" fmla="*/ 1278791 h 1278791"/>
              <a:gd name="connsiteX7" fmla="*/ 155565 w 2587726"/>
              <a:gd name="connsiteY7" fmla="*/ 1278791 h 1278791"/>
              <a:gd name="connsiteX8" fmla="*/ 91440 w 2587726"/>
              <a:gd name="connsiteY8" fmla="*/ 1214666 h 1278791"/>
              <a:gd name="connsiteX0" fmla="*/ 0 w 2587726"/>
              <a:gd name="connsiteY0" fmla="*/ 155565 h 1278791"/>
              <a:gd name="connsiteX1" fmla="*/ 155565 w 2587726"/>
              <a:gd name="connsiteY1" fmla="*/ 0 h 1278791"/>
              <a:gd name="connsiteX2" fmla="*/ 2432161 w 2587726"/>
              <a:gd name="connsiteY2" fmla="*/ 0 h 1278791"/>
              <a:gd name="connsiteX3" fmla="*/ 2587726 w 2587726"/>
              <a:gd name="connsiteY3" fmla="*/ 155565 h 1278791"/>
              <a:gd name="connsiteX4" fmla="*/ 2587726 w 2587726"/>
              <a:gd name="connsiteY4" fmla="*/ 1123226 h 1278791"/>
              <a:gd name="connsiteX5" fmla="*/ 2432161 w 2587726"/>
              <a:gd name="connsiteY5" fmla="*/ 1278791 h 1278791"/>
              <a:gd name="connsiteX6" fmla="*/ 155565 w 2587726"/>
              <a:gd name="connsiteY6" fmla="*/ 1278791 h 1278791"/>
              <a:gd name="connsiteX7" fmla="*/ 91440 w 2587726"/>
              <a:gd name="connsiteY7" fmla="*/ 1214666 h 1278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87726" h="1278791">
                <a:moveTo>
                  <a:pt x="0" y="155565"/>
                </a:moveTo>
                <a:cubicBezTo>
                  <a:pt x="0" y="69649"/>
                  <a:pt x="69649" y="0"/>
                  <a:pt x="155565" y="0"/>
                </a:cubicBezTo>
                <a:lnTo>
                  <a:pt x="2432161" y="0"/>
                </a:lnTo>
                <a:cubicBezTo>
                  <a:pt x="2518077" y="0"/>
                  <a:pt x="2587726" y="69649"/>
                  <a:pt x="2587726" y="155565"/>
                </a:cubicBezTo>
                <a:lnTo>
                  <a:pt x="2587726" y="1123226"/>
                </a:lnTo>
                <a:cubicBezTo>
                  <a:pt x="2587726" y="1209142"/>
                  <a:pt x="2518077" y="1278791"/>
                  <a:pt x="2432161" y="1278791"/>
                </a:cubicBezTo>
                <a:lnTo>
                  <a:pt x="155565" y="1278791"/>
                </a:lnTo>
                <a:cubicBezTo>
                  <a:pt x="69649" y="1278791"/>
                  <a:pt x="0" y="1209142"/>
                  <a:pt x="91440" y="1214666"/>
                </a:cubicBezTo>
              </a:path>
            </a:pathLst>
          </a:custGeom>
          <a:noFill/>
          <a:ln w="38100" cmpd="sng">
            <a:solidFill>
              <a:srgbClr val="0C439B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ounded Rectangle 137">
            <a:extLst>
              <a:ext uri="{FF2B5EF4-FFF2-40B4-BE49-F238E27FC236}">
                <a16:creationId xmlns:a16="http://schemas.microsoft.com/office/drawing/2014/main" id="{42589EBC-B158-FF49-A71E-9FFA73CD290F}"/>
              </a:ext>
            </a:extLst>
          </p:cNvPr>
          <p:cNvSpPr/>
          <p:nvPr/>
        </p:nvSpPr>
        <p:spPr>
          <a:xfrm>
            <a:off x="281666" y="5195313"/>
            <a:ext cx="1596593" cy="1224136"/>
          </a:xfrm>
          <a:prstGeom prst="roundRect">
            <a:avLst>
              <a:gd name="adj" fmla="val 19832"/>
            </a:avLst>
          </a:prstGeom>
          <a:solidFill>
            <a:srgbClr val="1C71B0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EB1893C6-99BA-2C4E-A19C-81094AF4691E}"/>
              </a:ext>
            </a:extLst>
          </p:cNvPr>
          <p:cNvSpPr txBox="1"/>
          <p:nvPr/>
        </p:nvSpPr>
        <p:spPr>
          <a:xfrm>
            <a:off x="366091" y="5267320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800" b="1" dirty="0">
                <a:solidFill>
                  <a:srgbClr val="FFFFFF"/>
                </a:solidFill>
                <a:latin typeface="Century Gothic"/>
                <a:cs typeface="Century Gothic"/>
              </a:rPr>
              <a:t>STEP 3</a:t>
            </a:r>
            <a:endParaRPr lang="en-US" sz="2800" b="1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EED3FB97-77E8-B445-96C2-409E1093F358}"/>
              </a:ext>
            </a:extLst>
          </p:cNvPr>
          <p:cNvGrpSpPr/>
          <p:nvPr/>
        </p:nvGrpSpPr>
        <p:grpSpPr>
          <a:xfrm>
            <a:off x="294083" y="5816694"/>
            <a:ext cx="3959998" cy="942227"/>
            <a:chOff x="-4563887" y="4206230"/>
            <a:chExt cx="3959998" cy="942227"/>
          </a:xfrm>
          <a:solidFill>
            <a:srgbClr val="172553"/>
          </a:solidFill>
        </p:grpSpPr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F1108A34-827B-8146-90CF-FC3D006AB0A5}"/>
                </a:ext>
              </a:extLst>
            </p:cNvPr>
            <p:cNvGrpSpPr/>
            <p:nvPr/>
          </p:nvGrpSpPr>
          <p:grpSpPr>
            <a:xfrm>
              <a:off x="-4563887" y="4206230"/>
              <a:ext cx="3959998" cy="942227"/>
              <a:chOff x="-5067944" y="4520951"/>
              <a:chExt cx="5471734" cy="1201073"/>
            </a:xfrm>
            <a:grpFill/>
          </p:grpSpPr>
          <p:sp>
            <p:nvSpPr>
              <p:cNvPr id="87" name="Rounded Rectangle 142">
                <a:extLst>
                  <a:ext uri="{FF2B5EF4-FFF2-40B4-BE49-F238E27FC236}">
                    <a16:creationId xmlns:a16="http://schemas.microsoft.com/office/drawing/2014/main" id="{EF0A765E-0D26-9540-8BE5-34A25FE4AF63}"/>
                  </a:ext>
                </a:extLst>
              </p:cNvPr>
              <p:cNvSpPr/>
              <p:nvPr/>
            </p:nvSpPr>
            <p:spPr>
              <a:xfrm>
                <a:off x="-5067944" y="4520951"/>
                <a:ext cx="5471734" cy="1201073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ounded Rectangle 143">
                <a:extLst>
                  <a:ext uri="{FF2B5EF4-FFF2-40B4-BE49-F238E27FC236}">
                    <a16:creationId xmlns:a16="http://schemas.microsoft.com/office/drawing/2014/main" id="{4AAD7F80-E6CA-FF4B-B318-CDAD0ED9B3A4}"/>
                  </a:ext>
                </a:extLst>
              </p:cNvPr>
              <p:cNvSpPr/>
              <p:nvPr/>
            </p:nvSpPr>
            <p:spPr>
              <a:xfrm>
                <a:off x="-4975553" y="4592444"/>
                <a:ext cx="5282488" cy="1058088"/>
              </a:xfrm>
              <a:prstGeom prst="roundRect">
                <a:avLst>
                  <a:gd name="adj" fmla="val 50000"/>
                </a:avLst>
              </a:prstGeom>
              <a:grpFill/>
              <a:ln>
                <a:solidFill>
                  <a:srgbClr val="FFFFFF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B3EBCCAF-4644-5E46-80D0-9C3838D2C00E}"/>
                </a:ext>
              </a:extLst>
            </p:cNvPr>
            <p:cNvSpPr txBox="1"/>
            <p:nvPr/>
          </p:nvSpPr>
          <p:spPr>
            <a:xfrm>
              <a:off x="-3672970" y="4354233"/>
              <a:ext cx="2549140" cy="5847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ZA" sz="1600" b="1" dirty="0">
                  <a:solidFill>
                    <a:schemeClr val="bg1"/>
                  </a:solidFill>
                  <a:latin typeface="Century Gothic"/>
                  <a:cs typeface="Century Gothic"/>
                </a:rPr>
                <a:t>Make time for money management</a:t>
              </a:r>
            </a:p>
          </p:txBody>
        </p:sp>
      </p:grpSp>
      <p:sp>
        <p:nvSpPr>
          <p:cNvPr id="89" name="Rounded Rectangle 175">
            <a:extLst>
              <a:ext uri="{FF2B5EF4-FFF2-40B4-BE49-F238E27FC236}">
                <a16:creationId xmlns:a16="http://schemas.microsoft.com/office/drawing/2014/main" id="{3C0A076A-6AD6-1346-8CFB-8EFC610BCE22}"/>
              </a:ext>
            </a:extLst>
          </p:cNvPr>
          <p:cNvSpPr/>
          <p:nvPr/>
        </p:nvSpPr>
        <p:spPr>
          <a:xfrm flipH="1">
            <a:off x="4885413" y="6485967"/>
            <a:ext cx="1596593" cy="1237524"/>
          </a:xfrm>
          <a:prstGeom prst="roundRect">
            <a:avLst>
              <a:gd name="adj" fmla="val 19832"/>
            </a:avLst>
          </a:prstGeom>
          <a:solidFill>
            <a:srgbClr val="1C71B0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8C52D8F4-15E7-4E43-9E5F-28547B34053C}"/>
              </a:ext>
            </a:extLst>
          </p:cNvPr>
          <p:cNvSpPr txBox="1"/>
          <p:nvPr/>
        </p:nvSpPr>
        <p:spPr>
          <a:xfrm flipH="1">
            <a:off x="4957421" y="6558762"/>
            <a:ext cx="1440160" cy="528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800" b="1" dirty="0">
                <a:solidFill>
                  <a:srgbClr val="FFFFFF"/>
                </a:solidFill>
                <a:latin typeface="Century Gothic"/>
                <a:cs typeface="Century Gothic"/>
              </a:rPr>
              <a:t>STEP 4</a:t>
            </a:r>
            <a:endParaRPr lang="en-US" sz="2800" b="1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58A5BEDF-F8A1-5440-A74B-87582F9EBE85}"/>
              </a:ext>
            </a:extLst>
          </p:cNvPr>
          <p:cNvGrpSpPr/>
          <p:nvPr/>
        </p:nvGrpSpPr>
        <p:grpSpPr>
          <a:xfrm flipH="1">
            <a:off x="620712" y="7091775"/>
            <a:ext cx="5901276" cy="1255499"/>
            <a:chOff x="-5140347" y="4492746"/>
            <a:chExt cx="8154100" cy="1583093"/>
          </a:xfrm>
          <a:solidFill>
            <a:srgbClr val="172553"/>
          </a:solidFill>
        </p:grpSpPr>
        <p:sp>
          <p:nvSpPr>
            <p:cNvPr id="92" name="Rounded Rectangle 180">
              <a:extLst>
                <a:ext uri="{FF2B5EF4-FFF2-40B4-BE49-F238E27FC236}">
                  <a16:creationId xmlns:a16="http://schemas.microsoft.com/office/drawing/2014/main" id="{8D279CD1-A50B-C64B-A3B6-E95410C185A6}"/>
                </a:ext>
              </a:extLst>
            </p:cNvPr>
            <p:cNvSpPr/>
            <p:nvPr/>
          </p:nvSpPr>
          <p:spPr>
            <a:xfrm>
              <a:off x="-5140347" y="4492746"/>
              <a:ext cx="8154100" cy="1583093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ounded Rectangle 181">
              <a:extLst>
                <a:ext uri="{FF2B5EF4-FFF2-40B4-BE49-F238E27FC236}">
                  <a16:creationId xmlns:a16="http://schemas.microsoft.com/office/drawing/2014/main" id="{CEFA2325-84A6-F64D-8FB8-6B56EBF5669C}"/>
                </a:ext>
              </a:extLst>
            </p:cNvPr>
            <p:cNvSpPr/>
            <p:nvPr/>
          </p:nvSpPr>
          <p:spPr>
            <a:xfrm>
              <a:off x="-4975551" y="4592444"/>
              <a:ext cx="7794080" cy="1305652"/>
            </a:xfrm>
            <a:prstGeom prst="roundRect">
              <a:avLst>
                <a:gd name="adj" fmla="val 50000"/>
              </a:avLst>
            </a:prstGeom>
            <a:grpFill/>
            <a:ln>
              <a:solidFill>
                <a:srgbClr val="FFFF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ounded Rectangle 168">
            <a:extLst>
              <a:ext uri="{FF2B5EF4-FFF2-40B4-BE49-F238E27FC236}">
                <a16:creationId xmlns:a16="http://schemas.microsoft.com/office/drawing/2014/main" id="{75271BE9-9D61-F440-A1C6-7B5153894C31}"/>
              </a:ext>
            </a:extLst>
          </p:cNvPr>
          <p:cNvSpPr/>
          <p:nvPr/>
        </p:nvSpPr>
        <p:spPr>
          <a:xfrm>
            <a:off x="3200717" y="3642227"/>
            <a:ext cx="2587726" cy="1278791"/>
          </a:xfrm>
          <a:custGeom>
            <a:avLst/>
            <a:gdLst>
              <a:gd name="connsiteX0" fmla="*/ 0 w 2587726"/>
              <a:gd name="connsiteY0" fmla="*/ 155565 h 1278791"/>
              <a:gd name="connsiteX1" fmla="*/ 155565 w 2587726"/>
              <a:gd name="connsiteY1" fmla="*/ 0 h 1278791"/>
              <a:gd name="connsiteX2" fmla="*/ 2432161 w 2587726"/>
              <a:gd name="connsiteY2" fmla="*/ 0 h 1278791"/>
              <a:gd name="connsiteX3" fmla="*/ 2587726 w 2587726"/>
              <a:gd name="connsiteY3" fmla="*/ 155565 h 1278791"/>
              <a:gd name="connsiteX4" fmla="*/ 2587726 w 2587726"/>
              <a:gd name="connsiteY4" fmla="*/ 1123226 h 1278791"/>
              <a:gd name="connsiteX5" fmla="*/ 2432161 w 2587726"/>
              <a:gd name="connsiteY5" fmla="*/ 1278791 h 1278791"/>
              <a:gd name="connsiteX6" fmla="*/ 155565 w 2587726"/>
              <a:gd name="connsiteY6" fmla="*/ 1278791 h 1278791"/>
              <a:gd name="connsiteX7" fmla="*/ 0 w 2587726"/>
              <a:gd name="connsiteY7" fmla="*/ 1123226 h 1278791"/>
              <a:gd name="connsiteX8" fmla="*/ 0 w 2587726"/>
              <a:gd name="connsiteY8" fmla="*/ 155565 h 1278791"/>
              <a:gd name="connsiteX0" fmla="*/ 0 w 2587726"/>
              <a:gd name="connsiteY0" fmla="*/ 1123226 h 1278791"/>
              <a:gd name="connsiteX1" fmla="*/ 0 w 2587726"/>
              <a:gd name="connsiteY1" fmla="*/ 155565 h 1278791"/>
              <a:gd name="connsiteX2" fmla="*/ 155565 w 2587726"/>
              <a:gd name="connsiteY2" fmla="*/ 0 h 1278791"/>
              <a:gd name="connsiteX3" fmla="*/ 2432161 w 2587726"/>
              <a:gd name="connsiteY3" fmla="*/ 0 h 1278791"/>
              <a:gd name="connsiteX4" fmla="*/ 2587726 w 2587726"/>
              <a:gd name="connsiteY4" fmla="*/ 155565 h 1278791"/>
              <a:gd name="connsiteX5" fmla="*/ 2587726 w 2587726"/>
              <a:gd name="connsiteY5" fmla="*/ 1123226 h 1278791"/>
              <a:gd name="connsiteX6" fmla="*/ 2432161 w 2587726"/>
              <a:gd name="connsiteY6" fmla="*/ 1278791 h 1278791"/>
              <a:gd name="connsiteX7" fmla="*/ 155565 w 2587726"/>
              <a:gd name="connsiteY7" fmla="*/ 1278791 h 1278791"/>
              <a:gd name="connsiteX8" fmla="*/ 91440 w 2587726"/>
              <a:gd name="connsiteY8" fmla="*/ 1214666 h 1278791"/>
              <a:gd name="connsiteX0" fmla="*/ 0 w 2587726"/>
              <a:gd name="connsiteY0" fmla="*/ 155565 h 1278791"/>
              <a:gd name="connsiteX1" fmla="*/ 155565 w 2587726"/>
              <a:gd name="connsiteY1" fmla="*/ 0 h 1278791"/>
              <a:gd name="connsiteX2" fmla="*/ 2432161 w 2587726"/>
              <a:gd name="connsiteY2" fmla="*/ 0 h 1278791"/>
              <a:gd name="connsiteX3" fmla="*/ 2587726 w 2587726"/>
              <a:gd name="connsiteY3" fmla="*/ 155565 h 1278791"/>
              <a:gd name="connsiteX4" fmla="*/ 2587726 w 2587726"/>
              <a:gd name="connsiteY4" fmla="*/ 1123226 h 1278791"/>
              <a:gd name="connsiteX5" fmla="*/ 2432161 w 2587726"/>
              <a:gd name="connsiteY5" fmla="*/ 1278791 h 1278791"/>
              <a:gd name="connsiteX6" fmla="*/ 155565 w 2587726"/>
              <a:gd name="connsiteY6" fmla="*/ 1278791 h 1278791"/>
              <a:gd name="connsiteX7" fmla="*/ 91440 w 2587726"/>
              <a:gd name="connsiteY7" fmla="*/ 1214666 h 1278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87726" h="1278791">
                <a:moveTo>
                  <a:pt x="0" y="155565"/>
                </a:moveTo>
                <a:cubicBezTo>
                  <a:pt x="0" y="69649"/>
                  <a:pt x="69649" y="0"/>
                  <a:pt x="155565" y="0"/>
                </a:cubicBezTo>
                <a:lnTo>
                  <a:pt x="2432161" y="0"/>
                </a:lnTo>
                <a:cubicBezTo>
                  <a:pt x="2518077" y="0"/>
                  <a:pt x="2587726" y="69649"/>
                  <a:pt x="2587726" y="155565"/>
                </a:cubicBezTo>
                <a:lnTo>
                  <a:pt x="2587726" y="1123226"/>
                </a:lnTo>
                <a:cubicBezTo>
                  <a:pt x="2587726" y="1209142"/>
                  <a:pt x="2518077" y="1278791"/>
                  <a:pt x="2432161" y="1278791"/>
                </a:cubicBezTo>
                <a:lnTo>
                  <a:pt x="155565" y="1278791"/>
                </a:lnTo>
                <a:cubicBezTo>
                  <a:pt x="69649" y="1278791"/>
                  <a:pt x="0" y="1209142"/>
                  <a:pt x="91440" y="1214666"/>
                </a:cubicBezTo>
              </a:path>
            </a:pathLst>
          </a:custGeom>
          <a:noFill/>
          <a:ln w="38100" cmpd="sng">
            <a:solidFill>
              <a:srgbClr val="0C439B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ounded Rectangle 101">
            <a:extLst>
              <a:ext uri="{FF2B5EF4-FFF2-40B4-BE49-F238E27FC236}">
                <a16:creationId xmlns:a16="http://schemas.microsoft.com/office/drawing/2014/main" id="{A2D1A225-7FEF-CB42-825E-C47CAB047A22}"/>
              </a:ext>
            </a:extLst>
          </p:cNvPr>
          <p:cNvSpPr/>
          <p:nvPr/>
        </p:nvSpPr>
        <p:spPr>
          <a:xfrm>
            <a:off x="281667" y="2584330"/>
            <a:ext cx="1493278" cy="1259891"/>
          </a:xfrm>
          <a:prstGeom prst="roundRect">
            <a:avLst>
              <a:gd name="adj" fmla="val 19832"/>
            </a:avLst>
          </a:prstGeom>
          <a:solidFill>
            <a:srgbClr val="1C71B0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E586598-C348-624F-8D91-BCC0BA2C7634}"/>
              </a:ext>
            </a:extLst>
          </p:cNvPr>
          <p:cNvSpPr txBox="1"/>
          <p:nvPr/>
        </p:nvSpPr>
        <p:spPr>
          <a:xfrm>
            <a:off x="172090" y="2632296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800" b="1" dirty="0">
                <a:solidFill>
                  <a:srgbClr val="FFFFFF"/>
                </a:solidFill>
                <a:latin typeface="Century Gothic"/>
                <a:cs typeface="Century Gothic"/>
              </a:rPr>
              <a:t>STEP 1</a:t>
            </a:r>
            <a:endParaRPr lang="en-US" sz="2800" b="1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grpSp>
        <p:nvGrpSpPr>
          <p:cNvPr id="97" name="Group 96">
            <a:extLst>
              <a:ext uri="{FF2B5EF4-FFF2-40B4-BE49-F238E27FC236}">
                <a16:creationId xmlns:a16="http://schemas.microsoft.com/office/drawing/2014/main" id="{BAA34D42-5FD7-9046-873E-DA1208226BD2}"/>
              </a:ext>
            </a:extLst>
          </p:cNvPr>
          <p:cNvGrpSpPr/>
          <p:nvPr/>
        </p:nvGrpSpPr>
        <p:grpSpPr>
          <a:xfrm>
            <a:off x="174625" y="3235680"/>
            <a:ext cx="3959997" cy="942227"/>
            <a:chOff x="-4683345" y="4200443"/>
            <a:chExt cx="3959997" cy="942227"/>
          </a:xfrm>
          <a:solidFill>
            <a:srgbClr val="172553"/>
          </a:solidFill>
        </p:grpSpPr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5181CEA1-F261-B948-9DD3-D7808EE78E01}"/>
                </a:ext>
              </a:extLst>
            </p:cNvPr>
            <p:cNvGrpSpPr/>
            <p:nvPr/>
          </p:nvGrpSpPr>
          <p:grpSpPr>
            <a:xfrm>
              <a:off x="-4683345" y="4200443"/>
              <a:ext cx="3959997" cy="942227"/>
              <a:chOff x="-5233006" y="4513574"/>
              <a:chExt cx="5471734" cy="1201073"/>
            </a:xfrm>
            <a:grpFill/>
          </p:grpSpPr>
          <p:sp>
            <p:nvSpPr>
              <p:cNvPr id="100" name="Rounded Rectangle 106">
                <a:extLst>
                  <a:ext uri="{FF2B5EF4-FFF2-40B4-BE49-F238E27FC236}">
                    <a16:creationId xmlns:a16="http://schemas.microsoft.com/office/drawing/2014/main" id="{6C91C737-47C6-6A4D-9006-EE7BC5365F65}"/>
                  </a:ext>
                </a:extLst>
              </p:cNvPr>
              <p:cNvSpPr/>
              <p:nvPr/>
            </p:nvSpPr>
            <p:spPr>
              <a:xfrm>
                <a:off x="-5233006" y="4513574"/>
                <a:ext cx="5471734" cy="1201073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ounded Rectangle 107">
                <a:extLst>
                  <a:ext uri="{FF2B5EF4-FFF2-40B4-BE49-F238E27FC236}">
                    <a16:creationId xmlns:a16="http://schemas.microsoft.com/office/drawing/2014/main" id="{523D09E8-A460-F44F-AF34-379F8BD36123}"/>
                  </a:ext>
                </a:extLst>
              </p:cNvPr>
              <p:cNvSpPr/>
              <p:nvPr/>
            </p:nvSpPr>
            <p:spPr>
              <a:xfrm>
                <a:off x="-5165404" y="4593467"/>
                <a:ext cx="5277623" cy="1058088"/>
              </a:xfrm>
              <a:prstGeom prst="roundRect">
                <a:avLst>
                  <a:gd name="adj" fmla="val 50000"/>
                </a:avLst>
              </a:prstGeom>
              <a:grpFill/>
              <a:ln>
                <a:solidFill>
                  <a:srgbClr val="FFFFFF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A434E5D1-EF7A-4A4B-802E-83DC017E09E9}"/>
                </a:ext>
              </a:extLst>
            </p:cNvPr>
            <p:cNvSpPr txBox="1"/>
            <p:nvPr/>
          </p:nvSpPr>
          <p:spPr>
            <a:xfrm>
              <a:off x="-3900370" y="4420041"/>
              <a:ext cx="2815055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ZA" sz="1600" b="1" dirty="0">
                  <a:solidFill>
                    <a:schemeClr val="bg1"/>
                  </a:solidFill>
                  <a:latin typeface="Century Gothic"/>
                  <a:cs typeface="Century Gothic"/>
                </a:rPr>
                <a:t>Draft your Will</a:t>
              </a:r>
            </a:p>
          </p:txBody>
        </p:sp>
      </p:grpSp>
      <p:sp>
        <p:nvSpPr>
          <p:cNvPr id="102" name="Rounded Rectangle 125">
            <a:extLst>
              <a:ext uri="{FF2B5EF4-FFF2-40B4-BE49-F238E27FC236}">
                <a16:creationId xmlns:a16="http://schemas.microsoft.com/office/drawing/2014/main" id="{7468D17B-F479-D84F-8377-BEBD3F4E9EC4}"/>
              </a:ext>
            </a:extLst>
          </p:cNvPr>
          <p:cNvSpPr/>
          <p:nvPr/>
        </p:nvSpPr>
        <p:spPr>
          <a:xfrm flipH="1">
            <a:off x="4885413" y="3853990"/>
            <a:ext cx="1596593" cy="1224136"/>
          </a:xfrm>
          <a:prstGeom prst="roundRect">
            <a:avLst>
              <a:gd name="adj" fmla="val 19832"/>
            </a:avLst>
          </a:prstGeom>
          <a:solidFill>
            <a:srgbClr val="1C71B0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C9886E95-8BA1-1C48-A746-7C8B26E13C6E}"/>
              </a:ext>
            </a:extLst>
          </p:cNvPr>
          <p:cNvSpPr txBox="1"/>
          <p:nvPr/>
        </p:nvSpPr>
        <p:spPr>
          <a:xfrm flipH="1">
            <a:off x="4957421" y="3925997"/>
            <a:ext cx="144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2800" b="1" dirty="0">
                <a:solidFill>
                  <a:srgbClr val="FFFFFF"/>
                </a:solidFill>
                <a:latin typeface="Century Gothic"/>
                <a:cs typeface="Century Gothic"/>
              </a:rPr>
              <a:t>STEP 2</a:t>
            </a:r>
            <a:endParaRPr lang="en-US" sz="2800" b="1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78964A52-0ECC-1545-A7F3-97EAE953F9B7}"/>
              </a:ext>
            </a:extLst>
          </p:cNvPr>
          <p:cNvGrpSpPr/>
          <p:nvPr/>
        </p:nvGrpSpPr>
        <p:grpSpPr>
          <a:xfrm flipH="1">
            <a:off x="2597990" y="4475371"/>
            <a:ext cx="3923998" cy="942227"/>
            <a:chOff x="-4616286" y="4206230"/>
            <a:chExt cx="3923998" cy="942227"/>
          </a:xfrm>
          <a:solidFill>
            <a:srgbClr val="172553"/>
          </a:solidFill>
        </p:grpSpPr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C49E2832-9381-D442-AE80-49D81EB60721}"/>
                </a:ext>
              </a:extLst>
            </p:cNvPr>
            <p:cNvGrpSpPr/>
            <p:nvPr/>
          </p:nvGrpSpPr>
          <p:grpSpPr>
            <a:xfrm>
              <a:off x="-4616286" y="4206230"/>
              <a:ext cx="3923998" cy="942227"/>
              <a:chOff x="-5140347" y="4520951"/>
              <a:chExt cx="5421992" cy="1201073"/>
            </a:xfrm>
            <a:grpFill/>
          </p:grpSpPr>
          <p:sp>
            <p:nvSpPr>
              <p:cNvPr id="107" name="Rounded Rectangle 130">
                <a:extLst>
                  <a:ext uri="{FF2B5EF4-FFF2-40B4-BE49-F238E27FC236}">
                    <a16:creationId xmlns:a16="http://schemas.microsoft.com/office/drawing/2014/main" id="{8EFA94EB-7E1F-8E48-A046-F3D5F73F7631}"/>
                  </a:ext>
                </a:extLst>
              </p:cNvPr>
              <p:cNvSpPr/>
              <p:nvPr/>
            </p:nvSpPr>
            <p:spPr>
              <a:xfrm>
                <a:off x="-5140347" y="4520951"/>
                <a:ext cx="5421992" cy="1201073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8" name="Rounded Rectangle 131">
                <a:extLst>
                  <a:ext uri="{FF2B5EF4-FFF2-40B4-BE49-F238E27FC236}">
                    <a16:creationId xmlns:a16="http://schemas.microsoft.com/office/drawing/2014/main" id="{8CB2F871-24D1-C24A-8B84-22EC559C8A28}"/>
                  </a:ext>
                </a:extLst>
              </p:cNvPr>
              <p:cNvSpPr/>
              <p:nvPr/>
            </p:nvSpPr>
            <p:spPr>
              <a:xfrm>
                <a:off x="-4975552" y="4592444"/>
                <a:ext cx="5135967" cy="1058088"/>
              </a:xfrm>
              <a:prstGeom prst="roundRect">
                <a:avLst>
                  <a:gd name="adj" fmla="val 50000"/>
                </a:avLst>
              </a:prstGeom>
              <a:grpFill/>
              <a:ln>
                <a:solidFill>
                  <a:srgbClr val="FFFFFF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08CB6BF5-0BD4-014B-B6DA-FAD944A5AF1A}"/>
                </a:ext>
              </a:extLst>
            </p:cNvPr>
            <p:cNvSpPr txBox="1"/>
            <p:nvPr/>
          </p:nvSpPr>
          <p:spPr>
            <a:xfrm>
              <a:off x="-4008506" y="4485460"/>
              <a:ext cx="3078281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ZA" sz="1600" b="1" dirty="0">
                  <a:solidFill>
                    <a:schemeClr val="bg1"/>
                  </a:solidFill>
                  <a:latin typeface="Century Gothic"/>
                </a:rPr>
                <a:t>Draw up a budget</a:t>
              </a:r>
            </a:p>
          </p:txBody>
        </p:sp>
      </p:grpSp>
      <p:pic>
        <p:nvPicPr>
          <p:cNvPr id="109" name="Picture 22">
            <a:extLst>
              <a:ext uri="{FF2B5EF4-FFF2-40B4-BE49-F238E27FC236}">
                <a16:creationId xmlns:a16="http://schemas.microsoft.com/office/drawing/2014/main" id="{FE2BDE10-2F61-8A46-A312-BAADBC2FAC0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53" t="19692" r="8812" b="11479"/>
          <a:stretch/>
        </p:blipFill>
        <p:spPr bwMode="auto">
          <a:xfrm>
            <a:off x="465860" y="3472641"/>
            <a:ext cx="426310" cy="399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E6F5D827-5DD9-B94A-9181-97722C5DE1E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05576" y="4588681"/>
            <a:ext cx="507742" cy="562143"/>
          </a:xfrm>
          <a:prstGeom prst="rect">
            <a:avLst/>
          </a:prstGeom>
        </p:spPr>
      </p:pic>
      <p:sp>
        <p:nvSpPr>
          <p:cNvPr id="111" name="Rectangle 5">
            <a:extLst>
              <a:ext uri="{FF2B5EF4-FFF2-40B4-BE49-F238E27FC236}">
                <a16:creationId xmlns:a16="http://schemas.microsoft.com/office/drawing/2014/main" id="{871DCA7D-9CA2-6643-99D3-6181D1FD5B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832" y="7296995"/>
            <a:ext cx="5240338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Access Virtual Financial Coaching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Easy, Confidential and Accessible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Contact us, click </a:t>
            </a:r>
            <a:r>
              <a:rPr lang="en-US" altLang="en-US" sz="1600" b="1" dirty="0">
                <a:solidFill>
                  <a:schemeClr val="bg1"/>
                </a:solidFill>
                <a:latin typeface="Century Gothic" panose="020B0502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here </a:t>
            </a:r>
            <a:endParaRPr lang="en-US" altLang="en-US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</a:p>
        </p:txBody>
      </p:sp>
      <p:pic>
        <p:nvPicPr>
          <p:cNvPr id="112" name="Picture 111">
            <a:extLst>
              <a:ext uri="{FF2B5EF4-FFF2-40B4-BE49-F238E27FC236}">
                <a16:creationId xmlns:a16="http://schemas.microsoft.com/office/drawing/2014/main" id="{60267745-6539-1340-8F1C-98FE0F7DC58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5735" y="6065662"/>
            <a:ext cx="707197" cy="432854"/>
          </a:xfrm>
          <a:prstGeom prst="rect">
            <a:avLst/>
          </a:prstGeom>
        </p:spPr>
      </p:pic>
      <p:pic>
        <p:nvPicPr>
          <p:cNvPr id="113" name="Picture 2">
            <a:extLst>
              <a:ext uri="{FF2B5EF4-FFF2-40B4-BE49-F238E27FC236}">
                <a16:creationId xmlns:a16="http://schemas.microsoft.com/office/drawing/2014/main" id="{EDF5000B-B273-F240-82AB-76CF74F07E1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2270" y="7349254"/>
            <a:ext cx="653766" cy="653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0.03.14"/>
  <p:tag name="AS_TITLE" val="Aspose.Slides for .NET 2.0"/>
  <p:tag name="AS_VERSION" val="20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charset="0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4126</TotalTime>
  <Words>69</Words>
  <Application>Microsoft Office PowerPoint</Application>
  <PresentationFormat>A4 Paper (210x297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 Simpson</dc:creator>
  <cp:lastModifiedBy>Katherine Wilson</cp:lastModifiedBy>
  <cp:revision>168</cp:revision>
  <dcterms:created xsi:type="dcterms:W3CDTF">2020-03-23T10:52:49Z</dcterms:created>
  <dcterms:modified xsi:type="dcterms:W3CDTF">2020-09-09T07:26:39Z</dcterms:modified>
</cp:coreProperties>
</file>