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2B57"/>
    <a:srgbClr val="FEE202"/>
    <a:srgbClr val="11A0E6"/>
    <a:srgbClr val="936F54"/>
    <a:srgbClr val="828387"/>
    <a:srgbClr val="101A81"/>
    <a:srgbClr val="A7BE39"/>
    <a:srgbClr val="BB0B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2664" y="6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149EE3-A081-4BB5-852C-0AB101591026}"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119404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149EE3-A081-4BB5-852C-0AB101591026}"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66146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149EE3-A081-4BB5-852C-0AB101591026}"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795698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149EE3-A081-4BB5-852C-0AB101591026}"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2884828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149EE3-A081-4BB5-852C-0AB101591026}"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3061534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149EE3-A081-4BB5-852C-0AB101591026}"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666104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149EE3-A081-4BB5-852C-0AB101591026}" type="datetimeFigureOut">
              <a:rPr lang="en-ZA" smtClean="0"/>
              <a:t>2021/01/18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720851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149EE3-A081-4BB5-852C-0AB101591026}" type="datetimeFigureOut">
              <a:rPr lang="en-ZA" smtClean="0"/>
              <a:t>2021/01/18</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1684240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149EE3-A081-4BB5-852C-0AB101591026}" type="datetimeFigureOut">
              <a:rPr lang="en-ZA" smtClean="0"/>
              <a:t>2021/01/18</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269091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E149EE3-A081-4BB5-852C-0AB101591026}"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192366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E149EE3-A081-4BB5-852C-0AB101591026}"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FEAD328-36BF-4D4B-9E0B-629F35694190}" type="slidenum">
              <a:rPr lang="en-ZA" smtClean="0"/>
              <a:t>‹#›</a:t>
            </a:fld>
            <a:endParaRPr lang="en-ZA"/>
          </a:p>
        </p:txBody>
      </p:sp>
    </p:spTree>
    <p:extLst>
      <p:ext uri="{BB962C8B-B14F-4D97-AF65-F5344CB8AC3E}">
        <p14:creationId xmlns:p14="http://schemas.microsoft.com/office/powerpoint/2010/main" val="207777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E149EE3-A081-4BB5-852C-0AB101591026}" type="datetimeFigureOut">
              <a:rPr lang="en-ZA" smtClean="0"/>
              <a:t>2021/01/18</a:t>
            </a:fld>
            <a:endParaRPr lang="en-Z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FEAD328-36BF-4D4B-9E0B-629F35694190}" type="slidenum">
              <a:rPr lang="en-ZA" smtClean="0"/>
              <a:t>‹#›</a:t>
            </a:fld>
            <a:endParaRPr lang="en-ZA"/>
          </a:p>
        </p:txBody>
      </p:sp>
    </p:spTree>
    <p:extLst>
      <p:ext uri="{BB962C8B-B14F-4D97-AF65-F5344CB8AC3E}">
        <p14:creationId xmlns:p14="http://schemas.microsoft.com/office/powerpoint/2010/main" val="894304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1.wmf"/><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hyperlink" Target="https://icas.interfaceinc.co.za/bf.php?fid=6015" TargetMode="External"/><Relationship Id="rId11" Type="http://schemas.openxmlformats.org/officeDocument/2006/relationships/image" Target="../media/image8.svg"/><Relationship Id="rId5" Type="http://schemas.openxmlformats.org/officeDocument/2006/relationships/image" Target="../media/image3.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5" name="Object 94">
            <a:extLst>
              <a:ext uri="{FF2B5EF4-FFF2-40B4-BE49-F238E27FC236}">
                <a16:creationId xmlns:a16="http://schemas.microsoft.com/office/drawing/2014/main" id="{29BFEE98-8FC6-4B78-8711-4352111E6878}"/>
              </a:ext>
            </a:extLst>
          </p:cNvPr>
          <p:cNvGraphicFramePr>
            <a:graphicFrameLocks noChangeAspect="1"/>
          </p:cNvGraphicFramePr>
          <p:nvPr>
            <p:extLst>
              <p:ext uri="{D42A27DB-BD31-4B8C-83A1-F6EECF244321}">
                <p14:modId xmlns:p14="http://schemas.microsoft.com/office/powerpoint/2010/main" val="1251265723"/>
              </p:ext>
            </p:extLst>
          </p:nvPr>
        </p:nvGraphicFramePr>
        <p:xfrm>
          <a:off x="3722517" y="169953"/>
          <a:ext cx="3124046" cy="2080296"/>
        </p:xfrm>
        <a:graphic>
          <a:graphicData uri="http://schemas.openxmlformats.org/presentationml/2006/ole">
            <mc:AlternateContent xmlns:mc="http://schemas.openxmlformats.org/markup-compatibility/2006">
              <mc:Choice xmlns:v="urn:schemas-microsoft-com:vml" Requires="v">
                <p:oleObj r:id="rId2" imgW="6196680" imgH="4126680" progId="">
                  <p:embed/>
                </p:oleObj>
              </mc:Choice>
              <mc:Fallback>
                <p:oleObj r:id="rId2" imgW="6196680" imgH="4126680" progId="">
                  <p:embed/>
                  <p:pic>
                    <p:nvPicPr>
                      <p:cNvPr id="2" name="Object 1">
                        <a:extLst>
                          <a:ext uri="{FF2B5EF4-FFF2-40B4-BE49-F238E27FC236}">
                            <a16:creationId xmlns:a16="http://schemas.microsoft.com/office/drawing/2014/main" id="{8D03C024-42B7-463D-9B86-3B5ED352E08B}"/>
                          </a:ext>
                        </a:extLst>
                      </p:cNvPr>
                      <p:cNvPicPr/>
                      <p:nvPr/>
                    </p:nvPicPr>
                    <p:blipFill>
                      <a:blip r:embed="rId3"/>
                      <a:stretch>
                        <a:fillRect/>
                      </a:stretch>
                    </p:blipFill>
                    <p:spPr>
                      <a:xfrm>
                        <a:off x="3722517" y="169953"/>
                        <a:ext cx="3124046" cy="2080296"/>
                      </a:xfrm>
                      <a:prstGeom prst="rect">
                        <a:avLst/>
                      </a:prstGeom>
                    </p:spPr>
                  </p:pic>
                </p:oleObj>
              </mc:Fallback>
            </mc:AlternateContent>
          </a:graphicData>
        </a:graphic>
      </p:graphicFrame>
      <p:pic>
        <p:nvPicPr>
          <p:cNvPr id="96" name="Graphic 95">
            <a:extLst>
              <a:ext uri="{FF2B5EF4-FFF2-40B4-BE49-F238E27FC236}">
                <a16:creationId xmlns:a16="http://schemas.microsoft.com/office/drawing/2014/main" id="{710A706D-65DE-4BDA-826D-983F85D66EF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26033"/>
          <a:stretch/>
        </p:blipFill>
        <p:spPr>
          <a:xfrm>
            <a:off x="3649203" y="83803"/>
            <a:ext cx="3210198" cy="2222602"/>
          </a:xfrm>
          <a:prstGeom prst="rect">
            <a:avLst/>
          </a:prstGeom>
        </p:spPr>
      </p:pic>
      <p:sp>
        <p:nvSpPr>
          <p:cNvPr id="68" name="Rectangle: Rounded Corners 67">
            <a:extLst>
              <a:ext uri="{FF2B5EF4-FFF2-40B4-BE49-F238E27FC236}">
                <a16:creationId xmlns:a16="http://schemas.microsoft.com/office/drawing/2014/main" id="{ECEC24FF-673A-4D4A-82AD-0044035B81CB}"/>
              </a:ext>
            </a:extLst>
          </p:cNvPr>
          <p:cNvSpPr/>
          <p:nvPr/>
        </p:nvSpPr>
        <p:spPr>
          <a:xfrm>
            <a:off x="183560" y="5783376"/>
            <a:ext cx="6378792" cy="502368"/>
          </a:xfrm>
          <a:prstGeom prst="roundRect">
            <a:avLst>
              <a:gd name="adj" fmla="val 17158"/>
            </a:avLst>
          </a:prstGeom>
          <a:solidFill>
            <a:srgbClr val="1B2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nvGrpSpPr>
          <p:cNvPr id="69" name="Group 68">
            <a:extLst>
              <a:ext uri="{FF2B5EF4-FFF2-40B4-BE49-F238E27FC236}">
                <a16:creationId xmlns:a16="http://schemas.microsoft.com/office/drawing/2014/main" id="{278CB788-DE9F-4545-A8B2-6D9E23BAB206}"/>
              </a:ext>
            </a:extLst>
          </p:cNvPr>
          <p:cNvGrpSpPr/>
          <p:nvPr/>
        </p:nvGrpSpPr>
        <p:grpSpPr>
          <a:xfrm>
            <a:off x="183560" y="5761235"/>
            <a:ext cx="766150" cy="535464"/>
            <a:chOff x="1316078" y="5376308"/>
            <a:chExt cx="766150" cy="535464"/>
          </a:xfrm>
          <a:solidFill>
            <a:srgbClr val="11A0E6"/>
          </a:solidFill>
          <a:effectLst>
            <a:outerShdw blurRad="63500" sx="102000" sy="102000" algn="ctr" rotWithShape="0">
              <a:prstClr val="black">
                <a:alpha val="40000"/>
              </a:prstClr>
            </a:outerShdw>
          </a:effectLst>
        </p:grpSpPr>
        <p:sp>
          <p:nvSpPr>
            <p:cNvPr id="70" name="Flowchart: Extract 69">
              <a:extLst>
                <a:ext uri="{FF2B5EF4-FFF2-40B4-BE49-F238E27FC236}">
                  <a16:creationId xmlns:a16="http://schemas.microsoft.com/office/drawing/2014/main" id="{C8F65A32-36D5-4187-896A-6F0CB79FFAC9}"/>
                </a:ext>
              </a:extLst>
            </p:cNvPr>
            <p:cNvSpPr/>
            <p:nvPr/>
          </p:nvSpPr>
          <p:spPr>
            <a:xfrm rot="5400000">
              <a:off x="1740363" y="5502484"/>
              <a:ext cx="400617" cy="283113"/>
            </a:xfrm>
            <a:prstGeom prst="flowChartExtra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1" name="Rectangle: Rounded Corners 70">
              <a:extLst>
                <a:ext uri="{FF2B5EF4-FFF2-40B4-BE49-F238E27FC236}">
                  <a16:creationId xmlns:a16="http://schemas.microsoft.com/office/drawing/2014/main" id="{2111B698-7B71-40DC-A321-0526C4764F12}"/>
                </a:ext>
              </a:extLst>
            </p:cNvPr>
            <p:cNvSpPr/>
            <p:nvPr/>
          </p:nvSpPr>
          <p:spPr>
            <a:xfrm>
              <a:off x="1316078" y="5376308"/>
              <a:ext cx="535464" cy="5354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sp>
        <p:nvSpPr>
          <p:cNvPr id="48" name="Rectangle: Rounded Corners 47">
            <a:extLst>
              <a:ext uri="{FF2B5EF4-FFF2-40B4-BE49-F238E27FC236}">
                <a16:creationId xmlns:a16="http://schemas.microsoft.com/office/drawing/2014/main" id="{87D0A5EE-2029-4F54-9FA1-130CEF98F957}"/>
              </a:ext>
            </a:extLst>
          </p:cNvPr>
          <p:cNvSpPr/>
          <p:nvPr/>
        </p:nvSpPr>
        <p:spPr>
          <a:xfrm>
            <a:off x="183560" y="4054947"/>
            <a:ext cx="6378792" cy="502368"/>
          </a:xfrm>
          <a:prstGeom prst="roundRect">
            <a:avLst>
              <a:gd name="adj" fmla="val 17158"/>
            </a:avLst>
          </a:prstGeom>
          <a:solidFill>
            <a:srgbClr val="1B2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2" name="Rounded Rectangle 83">
            <a:extLst>
              <a:ext uri="{FF2B5EF4-FFF2-40B4-BE49-F238E27FC236}">
                <a16:creationId xmlns:a16="http://schemas.microsoft.com/office/drawing/2014/main" id="{BFCF8895-C173-4A7B-9369-DA80EFB6F699}"/>
              </a:ext>
            </a:extLst>
          </p:cNvPr>
          <p:cNvSpPr/>
          <p:nvPr/>
        </p:nvSpPr>
        <p:spPr bwMode="auto">
          <a:xfrm>
            <a:off x="1401" y="8496344"/>
            <a:ext cx="6858000" cy="538289"/>
          </a:xfrm>
          <a:prstGeom prst="roundRect">
            <a:avLst>
              <a:gd name="adj" fmla="val 0"/>
            </a:avLst>
          </a:prstGeom>
          <a:solidFill>
            <a:srgbClr val="1B2B5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sp>
        <p:nvSpPr>
          <p:cNvPr id="23" name="Rectangle 5">
            <a:extLst>
              <a:ext uri="{FF2B5EF4-FFF2-40B4-BE49-F238E27FC236}">
                <a16:creationId xmlns:a16="http://schemas.microsoft.com/office/drawing/2014/main" id="{85588ABC-9998-4A0C-BBEF-BE0A243A0BDB}"/>
              </a:ext>
            </a:extLst>
          </p:cNvPr>
          <p:cNvSpPr>
            <a:spLocks noChangeArrowheads="1"/>
          </p:cNvSpPr>
          <p:nvPr/>
        </p:nvSpPr>
        <p:spPr bwMode="auto">
          <a:xfrm>
            <a:off x="1213379" y="8559052"/>
            <a:ext cx="331757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US" altLang="en-US" sz="1000" b="1" dirty="0">
                <a:solidFill>
                  <a:schemeClr val="bg1"/>
                </a:solidFill>
                <a:latin typeface="Century Gothic" panose="020B0502020202020204" pitchFamily="34" charset="0"/>
              </a:rPr>
              <a:t>Your financial coach is ready to help with confidential and professional financial coaching.</a:t>
            </a:r>
          </a:p>
        </p:txBody>
      </p:sp>
      <p:grpSp>
        <p:nvGrpSpPr>
          <p:cNvPr id="24" name="Group 6">
            <a:extLst>
              <a:ext uri="{FF2B5EF4-FFF2-40B4-BE49-F238E27FC236}">
                <a16:creationId xmlns:a16="http://schemas.microsoft.com/office/drawing/2014/main" id="{46AB1C19-751A-4304-A070-F644D54AA801}"/>
              </a:ext>
            </a:extLst>
          </p:cNvPr>
          <p:cNvGrpSpPr>
            <a:grpSpLocks/>
          </p:cNvGrpSpPr>
          <p:nvPr/>
        </p:nvGrpSpPr>
        <p:grpSpPr bwMode="auto">
          <a:xfrm>
            <a:off x="5119428" y="8558929"/>
            <a:ext cx="1461797" cy="400111"/>
            <a:chOff x="-4035541" y="5025008"/>
            <a:chExt cx="2907221" cy="793850"/>
          </a:xfrm>
        </p:grpSpPr>
        <p:grpSp>
          <p:nvGrpSpPr>
            <p:cNvPr id="28" name="Group 5">
              <a:extLst>
                <a:ext uri="{FF2B5EF4-FFF2-40B4-BE49-F238E27FC236}">
                  <a16:creationId xmlns:a16="http://schemas.microsoft.com/office/drawing/2014/main" id="{815884EE-BBB5-4224-9D81-FED5AEA4ABB2}"/>
                </a:ext>
              </a:extLst>
            </p:cNvPr>
            <p:cNvGrpSpPr>
              <a:grpSpLocks/>
            </p:cNvGrpSpPr>
            <p:nvPr/>
          </p:nvGrpSpPr>
          <p:grpSpPr bwMode="auto">
            <a:xfrm>
              <a:off x="-4035541" y="5206168"/>
              <a:ext cx="2630991" cy="471152"/>
              <a:chOff x="-4035542" y="5169282"/>
              <a:chExt cx="2630992" cy="471152"/>
            </a:xfrm>
          </p:grpSpPr>
          <p:sp>
            <p:nvSpPr>
              <p:cNvPr id="42" name="Rounded Rectangle 106">
                <a:extLst>
                  <a:ext uri="{FF2B5EF4-FFF2-40B4-BE49-F238E27FC236}">
                    <a16:creationId xmlns:a16="http://schemas.microsoft.com/office/drawing/2014/main" id="{D903A2D8-EC86-44CA-B277-41BE3F546AE3}"/>
                  </a:ext>
                </a:extLst>
              </p:cNvPr>
              <p:cNvSpPr/>
              <p:nvPr/>
            </p:nvSpPr>
            <p:spPr>
              <a:xfrm>
                <a:off x="-4035542" y="5169282"/>
                <a:ext cx="2630992" cy="470685"/>
              </a:xfrm>
              <a:prstGeom prst="roundRect">
                <a:avLst>
                  <a:gd name="adj" fmla="val 50000"/>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600">
                  <a:latin typeface="Century Gothic"/>
                  <a:cs typeface="Century Gothic"/>
                </a:endParaRPr>
              </a:p>
            </p:txBody>
          </p:sp>
          <p:sp>
            <p:nvSpPr>
              <p:cNvPr id="43" name="TextBox 1">
                <a:extLst>
                  <a:ext uri="{FF2B5EF4-FFF2-40B4-BE49-F238E27FC236}">
                    <a16:creationId xmlns:a16="http://schemas.microsoft.com/office/drawing/2014/main" id="{2BB35E55-9FDC-485E-B113-7C4D0C1D4CB3}"/>
                  </a:ext>
                </a:extLst>
              </p:cNvPr>
              <p:cNvSpPr txBox="1">
                <a:spLocks noChangeArrowheads="1"/>
              </p:cNvSpPr>
              <p:nvPr/>
            </p:nvSpPr>
            <p:spPr bwMode="auto">
              <a:xfrm>
                <a:off x="-3981781" y="5212977"/>
                <a:ext cx="2085464" cy="427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r>
                  <a:rPr lang="en-US" altLang="en-US" sz="800" b="1" dirty="0">
                    <a:solidFill>
                      <a:srgbClr val="08449B"/>
                    </a:solidFill>
                    <a:latin typeface="Century Gothic" panose="020B0502020202020204" pitchFamily="34" charset="0"/>
                  </a:rPr>
                  <a:t>Call us click </a:t>
                </a:r>
                <a:r>
                  <a:rPr lang="en-US" altLang="en-US" sz="800" b="1" dirty="0">
                    <a:solidFill>
                      <a:srgbClr val="FFFFFF"/>
                    </a:solidFill>
                    <a:latin typeface="Century Gothic" panose="020B0502020202020204" pitchFamily="34" charset="0"/>
                    <a:hlinkClick r:id="rId6"/>
                  </a:rPr>
                  <a:t>here </a:t>
                </a:r>
                <a:endParaRPr lang="en-US" altLang="en-US" sz="800" b="1" dirty="0">
                  <a:solidFill>
                    <a:srgbClr val="08449B"/>
                  </a:solidFill>
                  <a:latin typeface="Century Gothic" panose="020B0502020202020204" pitchFamily="34" charset="0"/>
                </a:endParaRPr>
              </a:p>
            </p:txBody>
          </p:sp>
        </p:grpSp>
        <p:grpSp>
          <p:nvGrpSpPr>
            <p:cNvPr id="29" name="Group 2">
              <a:extLst>
                <a:ext uri="{FF2B5EF4-FFF2-40B4-BE49-F238E27FC236}">
                  <a16:creationId xmlns:a16="http://schemas.microsoft.com/office/drawing/2014/main" id="{9B953C7B-C5C2-4FBC-B71F-F4DC0D25B92C}"/>
                </a:ext>
              </a:extLst>
            </p:cNvPr>
            <p:cNvGrpSpPr>
              <a:grpSpLocks/>
            </p:cNvGrpSpPr>
            <p:nvPr/>
          </p:nvGrpSpPr>
          <p:grpSpPr bwMode="auto">
            <a:xfrm>
              <a:off x="-1922385" y="5025008"/>
              <a:ext cx="794065" cy="793850"/>
              <a:chOff x="-2852884" y="4880989"/>
              <a:chExt cx="598650" cy="598487"/>
            </a:xfrm>
          </p:grpSpPr>
          <p:grpSp>
            <p:nvGrpSpPr>
              <p:cNvPr id="30" name="Group 489">
                <a:extLst>
                  <a:ext uri="{FF2B5EF4-FFF2-40B4-BE49-F238E27FC236}">
                    <a16:creationId xmlns:a16="http://schemas.microsoft.com/office/drawing/2014/main" id="{A2409913-10D1-4FFB-B0FE-1E478B81F27C}"/>
                  </a:ext>
                </a:extLst>
              </p:cNvPr>
              <p:cNvGrpSpPr>
                <a:grpSpLocks/>
              </p:cNvGrpSpPr>
              <p:nvPr/>
            </p:nvGrpSpPr>
            <p:grpSpPr bwMode="auto">
              <a:xfrm>
                <a:off x="-2852884" y="4880989"/>
                <a:ext cx="598650" cy="598487"/>
                <a:chOff x="6771436" y="4812432"/>
                <a:chExt cx="598227" cy="598299"/>
              </a:xfrm>
            </p:grpSpPr>
            <p:sp>
              <p:nvSpPr>
                <p:cNvPr id="38" name="Oval 37">
                  <a:extLst>
                    <a:ext uri="{FF2B5EF4-FFF2-40B4-BE49-F238E27FC236}">
                      <a16:creationId xmlns:a16="http://schemas.microsoft.com/office/drawing/2014/main" id="{87D08070-27F4-48C5-A60B-2F49985DE166}"/>
                    </a:ext>
                  </a:extLst>
                </p:cNvPr>
                <p:cNvSpPr/>
                <p:nvPr/>
              </p:nvSpPr>
              <p:spPr>
                <a:xfrm flipV="1">
                  <a:off x="6768861" y="4812647"/>
                  <a:ext cx="600689" cy="597947"/>
                </a:xfrm>
                <a:prstGeom prst="ellipse">
                  <a:avLst/>
                </a:prstGeom>
                <a:solidFill>
                  <a:schemeClr val="bg1"/>
                </a:solidFill>
                <a:ln w="12700" cmpd="sng">
                  <a:solidFill>
                    <a:srgbClr val="FFFFFF"/>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100" dirty="0">
                    <a:solidFill>
                      <a:prstClr val="white"/>
                    </a:solidFill>
                    <a:latin typeface="Century Gothic"/>
                    <a:cs typeface="Century Gothic"/>
                  </a:endParaRPr>
                </a:p>
              </p:txBody>
            </p:sp>
            <p:grpSp>
              <p:nvGrpSpPr>
                <p:cNvPr id="39" name="Group 488">
                  <a:extLst>
                    <a:ext uri="{FF2B5EF4-FFF2-40B4-BE49-F238E27FC236}">
                      <a16:creationId xmlns:a16="http://schemas.microsoft.com/office/drawing/2014/main" id="{F46CD86C-B0C8-4706-A6C6-FD5204818A3C}"/>
                    </a:ext>
                  </a:extLst>
                </p:cNvPr>
                <p:cNvGrpSpPr>
                  <a:grpSpLocks/>
                </p:cNvGrpSpPr>
                <p:nvPr/>
              </p:nvGrpSpPr>
              <p:grpSpPr bwMode="auto">
                <a:xfrm>
                  <a:off x="6907523" y="4924078"/>
                  <a:ext cx="352425" cy="382663"/>
                  <a:chOff x="6907523" y="4924078"/>
                  <a:chExt cx="352425" cy="382663"/>
                </a:xfrm>
              </p:grpSpPr>
              <p:sp>
                <p:nvSpPr>
                  <p:cNvPr id="40" name="Oval 39">
                    <a:extLst>
                      <a:ext uri="{FF2B5EF4-FFF2-40B4-BE49-F238E27FC236}">
                        <a16:creationId xmlns:a16="http://schemas.microsoft.com/office/drawing/2014/main" id="{734FC3BC-2FE9-432B-BB18-6DBB48F10F8B}"/>
                      </a:ext>
                    </a:extLst>
                  </p:cNvPr>
                  <p:cNvSpPr/>
                  <p:nvPr/>
                </p:nvSpPr>
                <p:spPr>
                  <a:xfrm>
                    <a:off x="6970642" y="4917984"/>
                    <a:ext cx="181604" cy="210675"/>
                  </a:xfrm>
                  <a:prstGeom prst="ellipse">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41" name="Freeform 105">
                    <a:extLst>
                      <a:ext uri="{FF2B5EF4-FFF2-40B4-BE49-F238E27FC236}">
                        <a16:creationId xmlns:a16="http://schemas.microsoft.com/office/drawing/2014/main" id="{5696DF1E-53FD-422C-9337-DC660F04BE2A}"/>
                      </a:ext>
                    </a:extLst>
                  </p:cNvPr>
                  <p:cNvSpPr/>
                  <p:nvPr/>
                </p:nvSpPr>
                <p:spPr>
                  <a:xfrm>
                    <a:off x="6910108" y="5158091"/>
                    <a:ext cx="343028" cy="147163"/>
                  </a:xfrm>
                  <a:custGeom>
                    <a:avLst/>
                    <a:gdLst>
                      <a:gd name="connsiteX0" fmla="*/ 0 w 352425"/>
                      <a:gd name="connsiteY0" fmla="*/ 146050 h 146050"/>
                      <a:gd name="connsiteX1" fmla="*/ 352425 w 352425"/>
                      <a:gd name="connsiteY1" fmla="*/ 146050 h 146050"/>
                      <a:gd name="connsiteX2" fmla="*/ 346075 w 352425"/>
                      <a:gd name="connsiteY2" fmla="*/ 82550 h 146050"/>
                      <a:gd name="connsiteX3" fmla="*/ 247650 w 352425"/>
                      <a:gd name="connsiteY3" fmla="*/ 0 h 146050"/>
                      <a:gd name="connsiteX4" fmla="*/ 206375 w 352425"/>
                      <a:gd name="connsiteY4" fmla="*/ 79375 h 146050"/>
                      <a:gd name="connsiteX5" fmla="*/ 180975 w 352425"/>
                      <a:gd name="connsiteY5" fmla="*/ 31750 h 146050"/>
                      <a:gd name="connsiteX6" fmla="*/ 180975 w 352425"/>
                      <a:gd name="connsiteY6" fmla="*/ 31750 h 146050"/>
                      <a:gd name="connsiteX7" fmla="*/ 136525 w 352425"/>
                      <a:gd name="connsiteY7" fmla="*/ 88900 h 146050"/>
                      <a:gd name="connsiteX8" fmla="*/ 95250 w 352425"/>
                      <a:gd name="connsiteY8" fmla="*/ 12700 h 146050"/>
                      <a:gd name="connsiteX9" fmla="*/ 6350 w 352425"/>
                      <a:gd name="connsiteY9" fmla="*/ 85725 h 146050"/>
                      <a:gd name="connsiteX10" fmla="*/ 0 w 352425"/>
                      <a:gd name="connsiteY10" fmla="*/ 146050 h 146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2425" h="146050">
                        <a:moveTo>
                          <a:pt x="0" y="146050"/>
                        </a:moveTo>
                        <a:lnTo>
                          <a:pt x="352425" y="146050"/>
                        </a:lnTo>
                        <a:lnTo>
                          <a:pt x="346075" y="82550"/>
                        </a:lnTo>
                        <a:lnTo>
                          <a:pt x="247650" y="0"/>
                        </a:lnTo>
                        <a:lnTo>
                          <a:pt x="206375" y="79375"/>
                        </a:lnTo>
                        <a:lnTo>
                          <a:pt x="180975" y="31750"/>
                        </a:lnTo>
                        <a:lnTo>
                          <a:pt x="180975" y="31750"/>
                        </a:lnTo>
                        <a:lnTo>
                          <a:pt x="136525" y="88900"/>
                        </a:lnTo>
                        <a:lnTo>
                          <a:pt x="95250" y="12700"/>
                        </a:lnTo>
                        <a:lnTo>
                          <a:pt x="6350" y="85725"/>
                        </a:lnTo>
                        <a:lnTo>
                          <a:pt x="0" y="14605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grpSp>
          <p:grpSp>
            <p:nvGrpSpPr>
              <p:cNvPr id="31" name="Group 487">
                <a:extLst>
                  <a:ext uri="{FF2B5EF4-FFF2-40B4-BE49-F238E27FC236}">
                    <a16:creationId xmlns:a16="http://schemas.microsoft.com/office/drawing/2014/main" id="{F5FFB1EC-40A5-4319-83C7-13AAE18A315A}"/>
                  </a:ext>
                </a:extLst>
              </p:cNvPr>
              <p:cNvGrpSpPr>
                <a:grpSpLocks/>
              </p:cNvGrpSpPr>
              <p:nvPr/>
            </p:nvGrpSpPr>
            <p:grpSpPr bwMode="auto">
              <a:xfrm>
                <a:off x="-2702789" y="4963054"/>
                <a:ext cx="279746" cy="273069"/>
                <a:chOff x="6699242" y="4603125"/>
                <a:chExt cx="1166006" cy="1138920"/>
              </a:xfrm>
            </p:grpSpPr>
            <p:grpSp>
              <p:nvGrpSpPr>
                <p:cNvPr id="32" name="Group 484">
                  <a:extLst>
                    <a:ext uri="{FF2B5EF4-FFF2-40B4-BE49-F238E27FC236}">
                      <a16:creationId xmlns:a16="http://schemas.microsoft.com/office/drawing/2014/main" id="{1FE83B7D-7CA2-4FA2-8312-7AAB5E0CB5A9}"/>
                    </a:ext>
                  </a:extLst>
                </p:cNvPr>
                <p:cNvGrpSpPr>
                  <a:grpSpLocks/>
                </p:cNvGrpSpPr>
                <p:nvPr/>
              </p:nvGrpSpPr>
              <p:grpSpPr bwMode="auto">
                <a:xfrm>
                  <a:off x="6699242" y="4603125"/>
                  <a:ext cx="1166006" cy="801369"/>
                  <a:chOff x="6699242" y="4603125"/>
                  <a:chExt cx="1166006" cy="801369"/>
                </a:xfrm>
              </p:grpSpPr>
              <p:sp>
                <p:nvSpPr>
                  <p:cNvPr id="35" name="Block Arc 481">
                    <a:extLst>
                      <a:ext uri="{FF2B5EF4-FFF2-40B4-BE49-F238E27FC236}">
                        <a16:creationId xmlns:a16="http://schemas.microsoft.com/office/drawing/2014/main" id="{ECF91319-A8B2-45CB-BA71-AC0046EB7938}"/>
                      </a:ext>
                    </a:extLst>
                  </p:cNvPr>
                  <p:cNvSpPr/>
                  <p:nvPr/>
                </p:nvSpPr>
                <p:spPr>
                  <a:xfrm>
                    <a:off x="6807441" y="4604289"/>
                    <a:ext cx="990541" cy="56228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4324" h="584347">
                        <a:moveTo>
                          <a:pt x="0" y="574822"/>
                        </a:moveTo>
                        <a:cubicBezTo>
                          <a:pt x="0" y="257357"/>
                          <a:pt x="283029" y="0"/>
                          <a:pt x="632162" y="0"/>
                        </a:cubicBezTo>
                        <a:cubicBezTo>
                          <a:pt x="981295" y="0"/>
                          <a:pt x="1264324" y="257357"/>
                          <a:pt x="1264324" y="574822"/>
                        </a:cubicBezTo>
                        <a:lnTo>
                          <a:pt x="1205513" y="584347"/>
                        </a:lnTo>
                        <a:cubicBezTo>
                          <a:pt x="1205513" y="425614"/>
                          <a:pt x="1057513" y="39761"/>
                          <a:pt x="616287" y="61986"/>
                        </a:cubicBezTo>
                        <a:cubicBezTo>
                          <a:pt x="209986" y="71511"/>
                          <a:pt x="68336" y="416089"/>
                          <a:pt x="68336" y="574822"/>
                        </a:cubicBezTo>
                        <a:lnTo>
                          <a:pt x="0" y="574822"/>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solidFill>
                        <a:schemeClr val="tx1"/>
                      </a:solidFill>
                    </a:endParaRPr>
                  </a:p>
                </p:txBody>
              </p:sp>
              <p:sp>
                <p:nvSpPr>
                  <p:cNvPr id="36" name="Rounded Rectangle 100">
                    <a:extLst>
                      <a:ext uri="{FF2B5EF4-FFF2-40B4-BE49-F238E27FC236}">
                        <a16:creationId xmlns:a16="http://schemas.microsoft.com/office/drawing/2014/main" id="{61294961-F136-406A-BA60-9E6ED5C43E33}"/>
                      </a:ext>
                    </a:extLst>
                  </p:cNvPr>
                  <p:cNvSpPr/>
                  <p:nvPr/>
                </p:nvSpPr>
                <p:spPr>
                  <a:xfrm>
                    <a:off x="6736223" y="5063163"/>
                    <a:ext cx="142431" cy="368388"/>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p>
                </p:txBody>
              </p:sp>
              <p:sp>
                <p:nvSpPr>
                  <p:cNvPr id="37" name="Rounded Rectangle 101">
                    <a:extLst>
                      <a:ext uri="{FF2B5EF4-FFF2-40B4-BE49-F238E27FC236}">
                        <a16:creationId xmlns:a16="http://schemas.microsoft.com/office/drawing/2014/main" id="{913D208C-49E6-4421-8480-6063E49036EC}"/>
                      </a:ext>
                    </a:extLst>
                  </p:cNvPr>
                  <p:cNvSpPr/>
                  <p:nvPr/>
                </p:nvSpPr>
                <p:spPr>
                  <a:xfrm>
                    <a:off x="7694396" y="5030846"/>
                    <a:ext cx="142431" cy="355466"/>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sp>
              <p:nvSpPr>
                <p:cNvPr id="33" name="Block Arc 481">
                  <a:extLst>
                    <a:ext uri="{FF2B5EF4-FFF2-40B4-BE49-F238E27FC236}">
                      <a16:creationId xmlns:a16="http://schemas.microsoft.com/office/drawing/2014/main" id="{83997001-2A92-48B8-8A14-9F39A224ED7E}"/>
                    </a:ext>
                  </a:extLst>
                </p:cNvPr>
                <p:cNvSpPr/>
                <p:nvPr/>
              </p:nvSpPr>
              <p:spPr>
                <a:xfrm rot="16997135">
                  <a:off x="6707608" y="5104726"/>
                  <a:ext cx="601054" cy="51793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 name="connsiteX0" fmla="*/ 0 w 1264324"/>
                    <a:gd name="connsiteY0" fmla="*/ 578761 h 588286"/>
                    <a:gd name="connsiteX1" fmla="*/ 632162 w 1264324"/>
                    <a:gd name="connsiteY1" fmla="*/ 3939 h 588286"/>
                    <a:gd name="connsiteX2" fmla="*/ 1264324 w 1264324"/>
                    <a:gd name="connsiteY2" fmla="*/ 578761 h 588286"/>
                    <a:gd name="connsiteX3" fmla="*/ 1205513 w 1264324"/>
                    <a:gd name="connsiteY3" fmla="*/ 588286 h 588286"/>
                    <a:gd name="connsiteX4" fmla="*/ 695946 w 1264324"/>
                    <a:gd name="connsiteY4" fmla="*/ 63775 h 588286"/>
                    <a:gd name="connsiteX5" fmla="*/ 616287 w 1264324"/>
                    <a:gd name="connsiteY5" fmla="*/ 65925 h 588286"/>
                    <a:gd name="connsiteX6" fmla="*/ 68336 w 1264324"/>
                    <a:gd name="connsiteY6" fmla="*/ 578761 h 588286"/>
                    <a:gd name="connsiteX7" fmla="*/ 0 w 1264324"/>
                    <a:gd name="connsiteY7" fmla="*/ 578761 h 588286"/>
                    <a:gd name="connsiteX0" fmla="*/ 0 w 1264324"/>
                    <a:gd name="connsiteY0" fmla="*/ 647617 h 657142"/>
                    <a:gd name="connsiteX1" fmla="*/ 632162 w 1264324"/>
                    <a:gd name="connsiteY1" fmla="*/ 72795 h 657142"/>
                    <a:gd name="connsiteX2" fmla="*/ 711067 w 1264324"/>
                    <a:gd name="connsiteY2" fmla="*/ 71127 h 657142"/>
                    <a:gd name="connsiteX3" fmla="*/ 1264324 w 1264324"/>
                    <a:gd name="connsiteY3" fmla="*/ 647617 h 657142"/>
                    <a:gd name="connsiteX4" fmla="*/ 1205513 w 1264324"/>
                    <a:gd name="connsiteY4" fmla="*/ 657142 h 657142"/>
                    <a:gd name="connsiteX5" fmla="*/ 695946 w 1264324"/>
                    <a:gd name="connsiteY5" fmla="*/ 132631 h 657142"/>
                    <a:gd name="connsiteX6" fmla="*/ 616287 w 1264324"/>
                    <a:gd name="connsiteY6" fmla="*/ 134781 h 657142"/>
                    <a:gd name="connsiteX7" fmla="*/ 68336 w 1264324"/>
                    <a:gd name="connsiteY7" fmla="*/ 647617 h 657142"/>
                    <a:gd name="connsiteX8" fmla="*/ 0 w 1264324"/>
                    <a:gd name="connsiteY8" fmla="*/ 647617 h 657142"/>
                    <a:gd name="connsiteX0" fmla="*/ 0 w 1264324"/>
                    <a:gd name="connsiteY0" fmla="*/ 647617 h 647617"/>
                    <a:gd name="connsiteX1" fmla="*/ 632162 w 1264324"/>
                    <a:gd name="connsiteY1" fmla="*/ 72795 h 647617"/>
                    <a:gd name="connsiteX2" fmla="*/ 711067 w 1264324"/>
                    <a:gd name="connsiteY2" fmla="*/ 71127 h 647617"/>
                    <a:gd name="connsiteX3" fmla="*/ 1264324 w 1264324"/>
                    <a:gd name="connsiteY3" fmla="*/ 647617 h 647617"/>
                    <a:gd name="connsiteX4" fmla="*/ 695946 w 1264324"/>
                    <a:gd name="connsiteY4" fmla="*/ 132631 h 647617"/>
                    <a:gd name="connsiteX5" fmla="*/ 616287 w 1264324"/>
                    <a:gd name="connsiteY5" fmla="*/ 134781 h 647617"/>
                    <a:gd name="connsiteX6" fmla="*/ 68336 w 1264324"/>
                    <a:gd name="connsiteY6" fmla="*/ 647617 h 647617"/>
                    <a:gd name="connsiteX7" fmla="*/ 0 w 1264324"/>
                    <a:gd name="connsiteY7" fmla="*/ 647617 h 647617"/>
                    <a:gd name="connsiteX0" fmla="*/ 0 w 715481"/>
                    <a:gd name="connsiteY0" fmla="*/ 620306 h 620306"/>
                    <a:gd name="connsiteX1" fmla="*/ 632162 w 715481"/>
                    <a:gd name="connsiteY1" fmla="*/ 45484 h 620306"/>
                    <a:gd name="connsiteX2" fmla="*/ 711067 w 715481"/>
                    <a:gd name="connsiteY2" fmla="*/ 43816 h 620306"/>
                    <a:gd name="connsiteX3" fmla="*/ 695946 w 715481"/>
                    <a:gd name="connsiteY3" fmla="*/ 105320 h 620306"/>
                    <a:gd name="connsiteX4" fmla="*/ 616287 w 715481"/>
                    <a:gd name="connsiteY4" fmla="*/ 107470 h 620306"/>
                    <a:gd name="connsiteX5" fmla="*/ 68336 w 715481"/>
                    <a:gd name="connsiteY5" fmla="*/ 620306 h 620306"/>
                    <a:gd name="connsiteX6" fmla="*/ 0 w 715481"/>
                    <a:gd name="connsiteY6" fmla="*/ 620306 h 620306"/>
                    <a:gd name="connsiteX0" fmla="*/ 0 w 718568"/>
                    <a:gd name="connsiteY0" fmla="*/ 620393 h 620393"/>
                    <a:gd name="connsiteX1" fmla="*/ 632162 w 718568"/>
                    <a:gd name="connsiteY1" fmla="*/ 45571 h 620393"/>
                    <a:gd name="connsiteX2" fmla="*/ 711067 w 718568"/>
                    <a:gd name="connsiteY2" fmla="*/ 43903 h 620393"/>
                    <a:gd name="connsiteX3" fmla="*/ 616287 w 718568"/>
                    <a:gd name="connsiteY3" fmla="*/ 107557 h 620393"/>
                    <a:gd name="connsiteX4" fmla="*/ 68336 w 718568"/>
                    <a:gd name="connsiteY4" fmla="*/ 620393 h 620393"/>
                    <a:gd name="connsiteX5" fmla="*/ 0 w 718568"/>
                    <a:gd name="connsiteY5" fmla="*/ 620393 h 620393"/>
                    <a:gd name="connsiteX0" fmla="*/ 0 w 698755"/>
                    <a:gd name="connsiteY0" fmla="*/ 618166 h 618166"/>
                    <a:gd name="connsiteX1" fmla="*/ 632162 w 698755"/>
                    <a:gd name="connsiteY1" fmla="*/ 43344 h 618166"/>
                    <a:gd name="connsiteX2" fmla="*/ 616287 w 698755"/>
                    <a:gd name="connsiteY2" fmla="*/ 105330 h 618166"/>
                    <a:gd name="connsiteX3" fmla="*/ 68336 w 698755"/>
                    <a:gd name="connsiteY3" fmla="*/ 618166 h 618166"/>
                    <a:gd name="connsiteX4" fmla="*/ 0 w 698755"/>
                    <a:gd name="connsiteY4" fmla="*/ 618166 h 618166"/>
                    <a:gd name="connsiteX0" fmla="*/ 0 w 678222"/>
                    <a:gd name="connsiteY0" fmla="*/ 607486 h 607486"/>
                    <a:gd name="connsiteX1" fmla="*/ 632162 w 678222"/>
                    <a:gd name="connsiteY1" fmla="*/ 32664 h 607486"/>
                    <a:gd name="connsiteX2" fmla="*/ 616287 w 678222"/>
                    <a:gd name="connsiteY2" fmla="*/ 94650 h 607486"/>
                    <a:gd name="connsiteX3" fmla="*/ 68336 w 678222"/>
                    <a:gd name="connsiteY3" fmla="*/ 607486 h 607486"/>
                    <a:gd name="connsiteX4" fmla="*/ 0 w 678222"/>
                    <a:gd name="connsiteY4" fmla="*/ 607486 h 607486"/>
                    <a:gd name="connsiteX0" fmla="*/ 0 w 742765"/>
                    <a:gd name="connsiteY0" fmla="*/ 583000 h 583000"/>
                    <a:gd name="connsiteX1" fmla="*/ 632162 w 742765"/>
                    <a:gd name="connsiteY1" fmla="*/ 8178 h 583000"/>
                    <a:gd name="connsiteX2" fmla="*/ 616287 w 742765"/>
                    <a:gd name="connsiteY2" fmla="*/ 70164 h 583000"/>
                    <a:gd name="connsiteX3" fmla="*/ 68336 w 742765"/>
                    <a:gd name="connsiteY3" fmla="*/ 583000 h 583000"/>
                    <a:gd name="connsiteX4" fmla="*/ 0 w 742765"/>
                    <a:gd name="connsiteY4" fmla="*/ 583000 h 58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765" h="583000">
                      <a:moveTo>
                        <a:pt x="0" y="583000"/>
                      </a:moveTo>
                      <a:cubicBezTo>
                        <a:pt x="0" y="265535"/>
                        <a:pt x="384228" y="-55673"/>
                        <a:pt x="632162" y="8178"/>
                      </a:cubicBezTo>
                      <a:cubicBezTo>
                        <a:pt x="880096" y="72029"/>
                        <a:pt x="636648" y="27091"/>
                        <a:pt x="616287" y="70164"/>
                      </a:cubicBezTo>
                      <a:cubicBezTo>
                        <a:pt x="209986" y="79689"/>
                        <a:pt x="68336" y="424267"/>
                        <a:pt x="68336" y="583000"/>
                      </a:cubicBezTo>
                      <a:lnTo>
                        <a:pt x="0" y="58300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solidFill>
                      <a:schemeClr val="tx1"/>
                    </a:solidFill>
                  </a:endParaRPr>
                </a:p>
              </p:txBody>
            </p:sp>
            <p:sp>
              <p:nvSpPr>
                <p:cNvPr id="34" name="Rounded Rectangle 98">
                  <a:extLst>
                    <a:ext uri="{FF2B5EF4-FFF2-40B4-BE49-F238E27FC236}">
                      <a16:creationId xmlns:a16="http://schemas.microsoft.com/office/drawing/2014/main" id="{C26593A8-66E8-432A-985E-79AFE22C8D9A}"/>
                    </a:ext>
                  </a:extLst>
                </p:cNvPr>
                <p:cNvSpPr/>
                <p:nvPr/>
              </p:nvSpPr>
              <p:spPr>
                <a:xfrm rot="1300315">
                  <a:off x="7079355" y="5625439"/>
                  <a:ext cx="174800" cy="116333"/>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grpSp>
      </p:grpSp>
      <p:grpSp>
        <p:nvGrpSpPr>
          <p:cNvPr id="25" name="Group 1">
            <a:extLst>
              <a:ext uri="{FF2B5EF4-FFF2-40B4-BE49-F238E27FC236}">
                <a16:creationId xmlns:a16="http://schemas.microsoft.com/office/drawing/2014/main" id="{24EDCB26-FA7E-4DA2-822D-3514282FC9C4}"/>
              </a:ext>
            </a:extLst>
          </p:cNvPr>
          <p:cNvGrpSpPr>
            <a:grpSpLocks/>
          </p:cNvGrpSpPr>
          <p:nvPr/>
        </p:nvGrpSpPr>
        <p:grpSpPr bwMode="auto">
          <a:xfrm>
            <a:off x="184365" y="8293529"/>
            <a:ext cx="967705" cy="965925"/>
            <a:chOff x="219536" y="7396444"/>
            <a:chExt cx="967705" cy="966175"/>
          </a:xfrm>
          <a:solidFill>
            <a:srgbClr val="1B2B57"/>
          </a:solidFill>
        </p:grpSpPr>
        <p:sp>
          <p:nvSpPr>
            <p:cNvPr id="26" name="Oval 25">
              <a:extLst>
                <a:ext uri="{FF2B5EF4-FFF2-40B4-BE49-F238E27FC236}">
                  <a16:creationId xmlns:a16="http://schemas.microsoft.com/office/drawing/2014/main" id="{266041F8-0137-448F-8A0A-3ACFF79E7224}"/>
                </a:ext>
              </a:extLst>
            </p:cNvPr>
            <p:cNvSpPr/>
            <p:nvPr/>
          </p:nvSpPr>
          <p:spPr bwMode="auto">
            <a:xfrm>
              <a:off x="219075" y="7396821"/>
              <a:ext cx="968375" cy="965450"/>
            </a:xfrm>
            <a:prstGeom prst="ellipse">
              <a:avLst/>
            </a:prstGeom>
            <a:grpFill/>
            <a:ln w="31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pic>
          <p:nvPicPr>
            <p:cNvPr id="27" name="Picture 2">
              <a:extLst>
                <a:ext uri="{FF2B5EF4-FFF2-40B4-BE49-F238E27FC236}">
                  <a16:creationId xmlns:a16="http://schemas.microsoft.com/office/drawing/2014/main" id="{07D34584-F0B4-4FA3-A4AE-6F5FA14785D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9926" y="7482648"/>
              <a:ext cx="653766" cy="65350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5" name="TextBox 44">
            <a:extLst>
              <a:ext uri="{FF2B5EF4-FFF2-40B4-BE49-F238E27FC236}">
                <a16:creationId xmlns:a16="http://schemas.microsoft.com/office/drawing/2014/main" id="{E53166D7-4790-478D-9167-2D611F3F73C7}"/>
              </a:ext>
            </a:extLst>
          </p:cNvPr>
          <p:cNvSpPr txBox="1"/>
          <p:nvPr/>
        </p:nvSpPr>
        <p:spPr>
          <a:xfrm>
            <a:off x="1202061" y="4129698"/>
            <a:ext cx="3876647" cy="307777"/>
          </a:xfrm>
          <a:prstGeom prst="rect">
            <a:avLst/>
          </a:prstGeom>
          <a:noFill/>
        </p:spPr>
        <p:txBody>
          <a:bodyPr wrap="square" rtlCol="0">
            <a:spAutoFit/>
          </a:bodyPr>
          <a:lstStyle/>
          <a:p>
            <a:r>
              <a:rPr lang="en-ZA" sz="1400" b="1" dirty="0">
                <a:solidFill>
                  <a:schemeClr val="bg1"/>
                </a:solidFill>
                <a:effectLst/>
                <a:latin typeface="Century Gothic" panose="020B0502020202020204" pitchFamily="34" charset="0"/>
                <a:ea typeface="Calibri" panose="020F0502020204030204" pitchFamily="34" charset="0"/>
                <a:cs typeface="Calibri" panose="020F0502020204030204" pitchFamily="34" charset="0"/>
              </a:rPr>
              <a:t>How </a:t>
            </a:r>
            <a:r>
              <a:rPr lang="en-US" sz="1400" b="1" kern="1200" dirty="0">
                <a:solidFill>
                  <a:schemeClr val="bg1"/>
                </a:solidFill>
                <a:effectLst/>
                <a:latin typeface="Century Gothic" panose="020B0502020202020204" pitchFamily="34" charset="0"/>
                <a:ea typeface="Times New Roman" panose="02020603050405020304" pitchFamily="18" charset="0"/>
                <a:cs typeface="Calibri" panose="020F0502020204030204" pitchFamily="34" charset="0"/>
              </a:rPr>
              <a:t>committed are you to your finances? </a:t>
            </a:r>
            <a:endParaRPr lang="en-ZA" sz="14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7" name="TextBox 46">
            <a:extLst>
              <a:ext uri="{FF2B5EF4-FFF2-40B4-BE49-F238E27FC236}">
                <a16:creationId xmlns:a16="http://schemas.microsoft.com/office/drawing/2014/main" id="{C2E23BC6-262C-4058-B5C8-1B7DB656CB70}"/>
              </a:ext>
            </a:extLst>
          </p:cNvPr>
          <p:cNvSpPr txBox="1"/>
          <p:nvPr/>
        </p:nvSpPr>
        <p:spPr>
          <a:xfrm>
            <a:off x="1426942" y="4644549"/>
            <a:ext cx="5172668" cy="1015663"/>
          </a:xfrm>
          <a:prstGeom prst="rect">
            <a:avLst/>
          </a:prstGeom>
          <a:noFill/>
        </p:spPr>
        <p:txBody>
          <a:bodyPr wrap="square" rtlCol="0">
            <a:spAutoFit/>
          </a:bodyPr>
          <a:lstStyle/>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Do you spend time managing your finances? </a:t>
            </a:r>
          </a:p>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Do you save every month?</a:t>
            </a:r>
          </a:p>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Are your retirement savings on track for a financially independent retirement?</a:t>
            </a:r>
          </a:p>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Are you investing smartly to ensure your money is working for you?  </a:t>
            </a:r>
            <a:endParaRPr lang="en-ZA"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52" name="TextBox 51">
            <a:extLst>
              <a:ext uri="{FF2B5EF4-FFF2-40B4-BE49-F238E27FC236}">
                <a16:creationId xmlns:a16="http://schemas.microsoft.com/office/drawing/2014/main" id="{4EF27093-6733-4521-A76C-CC2B0DC27DBC}"/>
              </a:ext>
            </a:extLst>
          </p:cNvPr>
          <p:cNvSpPr txBox="1"/>
          <p:nvPr/>
        </p:nvSpPr>
        <p:spPr>
          <a:xfrm>
            <a:off x="287735" y="6343382"/>
            <a:ext cx="6282529" cy="533479"/>
          </a:xfrm>
          <a:prstGeom prst="rect">
            <a:avLst/>
          </a:prstGeom>
          <a:noFill/>
        </p:spPr>
        <p:txBody>
          <a:bodyPr wrap="square" rtlCol="0">
            <a:spAutoFit/>
          </a:bodyPr>
          <a:lstStyle/>
          <a:p>
            <a:pPr algn="ct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This month, we challenge you to commit to doing something that will benefit you financially. </a:t>
            </a:r>
            <a:endParaRPr lang="en-US" sz="1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endParaRPr>
          </a:p>
          <a:p>
            <a:pPr algn="ctr">
              <a:spcAft>
                <a:spcPts val="800"/>
              </a:spcAft>
            </a:pPr>
            <a:r>
              <a:rPr lang="en-US" sz="1200" b="1" kern="1200" dirty="0">
                <a:solidFill>
                  <a:srgbClr val="1B2B57"/>
                </a:solidFill>
                <a:effectLst/>
                <a:latin typeface="Century Gothic" panose="020B0502020202020204" pitchFamily="34" charset="0"/>
                <a:ea typeface="Times New Roman" panose="02020603050405020304" pitchFamily="18" charset="0"/>
                <a:cs typeface="Calibri" panose="020F0502020204030204" pitchFamily="34" charset="0"/>
              </a:rPr>
              <a:t>Here are some ideas: </a:t>
            </a:r>
          </a:p>
        </p:txBody>
      </p:sp>
      <p:sp>
        <p:nvSpPr>
          <p:cNvPr id="53" name="TextBox 52">
            <a:extLst>
              <a:ext uri="{FF2B5EF4-FFF2-40B4-BE49-F238E27FC236}">
                <a16:creationId xmlns:a16="http://schemas.microsoft.com/office/drawing/2014/main" id="{38EDAAA8-AE02-4E37-8390-C3F36580764D}"/>
              </a:ext>
            </a:extLst>
          </p:cNvPr>
          <p:cNvSpPr txBox="1"/>
          <p:nvPr/>
        </p:nvSpPr>
        <p:spPr>
          <a:xfrm>
            <a:off x="1164664" y="7654747"/>
            <a:ext cx="1988434" cy="707886"/>
          </a:xfrm>
          <a:prstGeom prst="rect">
            <a:avLst/>
          </a:prstGeom>
          <a:noFill/>
        </p:spPr>
        <p:txBody>
          <a:bodyPr wrap="square" rtlCol="0">
            <a:spAutoFit/>
          </a:bodyPr>
          <a:lstStyle/>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Commit to saving a specific amount each month by paying this amount into a savings account today </a:t>
            </a:r>
          </a:p>
        </p:txBody>
      </p:sp>
      <p:sp>
        <p:nvSpPr>
          <p:cNvPr id="56" name="TextBox 55">
            <a:extLst>
              <a:ext uri="{FF2B5EF4-FFF2-40B4-BE49-F238E27FC236}">
                <a16:creationId xmlns:a16="http://schemas.microsoft.com/office/drawing/2014/main" id="{84F50B94-EF35-4B77-8997-84C2D1A0EF4B}"/>
              </a:ext>
            </a:extLst>
          </p:cNvPr>
          <p:cNvSpPr txBox="1"/>
          <p:nvPr/>
        </p:nvSpPr>
        <p:spPr>
          <a:xfrm>
            <a:off x="4518312" y="6892767"/>
            <a:ext cx="2101693" cy="707886"/>
          </a:xfrm>
          <a:prstGeom prst="rect">
            <a:avLst/>
          </a:prstGeom>
          <a:noFill/>
        </p:spPr>
        <p:txBody>
          <a:bodyPr wrap="square" rtlCol="0">
            <a:spAutoFit/>
          </a:bodyPr>
          <a:lstStyle/>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Commit to paying off your debt by paying even as little as R100 extra on one credit account </a:t>
            </a:r>
          </a:p>
        </p:txBody>
      </p:sp>
      <p:sp>
        <p:nvSpPr>
          <p:cNvPr id="57" name="TextBox 56">
            <a:extLst>
              <a:ext uri="{FF2B5EF4-FFF2-40B4-BE49-F238E27FC236}">
                <a16:creationId xmlns:a16="http://schemas.microsoft.com/office/drawing/2014/main" id="{2AB5C7F9-CB11-4046-932E-03E6C911E85C}"/>
              </a:ext>
            </a:extLst>
          </p:cNvPr>
          <p:cNvSpPr txBox="1"/>
          <p:nvPr/>
        </p:nvSpPr>
        <p:spPr>
          <a:xfrm>
            <a:off x="4518312" y="7654747"/>
            <a:ext cx="1842062" cy="707886"/>
          </a:xfrm>
          <a:prstGeom prst="rect">
            <a:avLst/>
          </a:prstGeom>
          <a:noFill/>
        </p:spPr>
        <p:txBody>
          <a:bodyPr wrap="square" rtlCol="0">
            <a:spAutoFit/>
          </a:bodyPr>
          <a:lstStyle/>
          <a:p>
            <a:pPr>
              <a:spcAft>
                <a:spcPts val="800"/>
              </a:spcAft>
            </a:pPr>
            <a:r>
              <a:rPr lang="en-US" sz="1000" kern="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Commit to increasing your retirement fund contributions by 1% every month.</a:t>
            </a:r>
          </a:p>
        </p:txBody>
      </p:sp>
      <p:sp>
        <p:nvSpPr>
          <p:cNvPr id="81" name="TextBox 80">
            <a:extLst>
              <a:ext uri="{FF2B5EF4-FFF2-40B4-BE49-F238E27FC236}">
                <a16:creationId xmlns:a16="http://schemas.microsoft.com/office/drawing/2014/main" id="{594CEDD2-B59C-42C3-B7AE-B202319656C4}"/>
              </a:ext>
            </a:extLst>
          </p:cNvPr>
          <p:cNvSpPr txBox="1"/>
          <p:nvPr/>
        </p:nvSpPr>
        <p:spPr>
          <a:xfrm>
            <a:off x="1245800" y="5881015"/>
            <a:ext cx="5534952" cy="307777"/>
          </a:xfrm>
          <a:prstGeom prst="rect">
            <a:avLst/>
          </a:prstGeom>
          <a:noFill/>
        </p:spPr>
        <p:txBody>
          <a:bodyPr wrap="square" rtlCol="0">
            <a:spAutoFit/>
          </a:bodyPr>
          <a:lstStyle/>
          <a:p>
            <a:r>
              <a:rPr lang="en-ZA" sz="1400" b="1" dirty="0">
                <a:solidFill>
                  <a:schemeClr val="bg1"/>
                </a:solidFill>
                <a:effectLst/>
                <a:latin typeface="Century Gothic" panose="020B0502020202020204" pitchFamily="34" charset="0"/>
                <a:ea typeface="Calibri" panose="020F0502020204030204" pitchFamily="34" charset="0"/>
                <a:cs typeface="Calibri" panose="020F0502020204030204" pitchFamily="34" charset="0"/>
              </a:rPr>
              <a:t>Your Financial Commitment Challenge </a:t>
            </a:r>
          </a:p>
        </p:txBody>
      </p:sp>
      <p:grpSp>
        <p:nvGrpSpPr>
          <p:cNvPr id="82" name="Group 81">
            <a:extLst>
              <a:ext uri="{FF2B5EF4-FFF2-40B4-BE49-F238E27FC236}">
                <a16:creationId xmlns:a16="http://schemas.microsoft.com/office/drawing/2014/main" id="{A6362875-7BF8-4EED-97E1-F534DF6FA111}"/>
              </a:ext>
            </a:extLst>
          </p:cNvPr>
          <p:cNvGrpSpPr/>
          <p:nvPr/>
        </p:nvGrpSpPr>
        <p:grpSpPr>
          <a:xfrm>
            <a:off x="183560" y="4032806"/>
            <a:ext cx="766150" cy="535464"/>
            <a:chOff x="1316078" y="5376308"/>
            <a:chExt cx="766150" cy="535464"/>
          </a:xfrm>
          <a:solidFill>
            <a:srgbClr val="11A0E6"/>
          </a:solidFill>
          <a:effectLst>
            <a:outerShdw blurRad="63500" sx="102000" sy="102000" algn="ctr" rotWithShape="0">
              <a:prstClr val="black">
                <a:alpha val="40000"/>
              </a:prstClr>
            </a:outerShdw>
          </a:effectLst>
        </p:grpSpPr>
        <p:sp>
          <p:nvSpPr>
            <p:cNvPr id="83" name="Flowchart: Extract 82">
              <a:extLst>
                <a:ext uri="{FF2B5EF4-FFF2-40B4-BE49-F238E27FC236}">
                  <a16:creationId xmlns:a16="http://schemas.microsoft.com/office/drawing/2014/main" id="{EA4DBE42-4FC3-4D8A-874D-D6A4BE721A38}"/>
                </a:ext>
              </a:extLst>
            </p:cNvPr>
            <p:cNvSpPr/>
            <p:nvPr/>
          </p:nvSpPr>
          <p:spPr>
            <a:xfrm rot="5400000">
              <a:off x="1740363" y="5502484"/>
              <a:ext cx="400617" cy="283113"/>
            </a:xfrm>
            <a:prstGeom prst="flowChartExtra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4" name="Rectangle: Rounded Corners 83">
              <a:extLst>
                <a:ext uri="{FF2B5EF4-FFF2-40B4-BE49-F238E27FC236}">
                  <a16:creationId xmlns:a16="http://schemas.microsoft.com/office/drawing/2014/main" id="{C1FCC971-E633-4D68-A334-E69C0C8F38F7}"/>
                </a:ext>
              </a:extLst>
            </p:cNvPr>
            <p:cNvSpPr/>
            <p:nvPr/>
          </p:nvSpPr>
          <p:spPr>
            <a:xfrm>
              <a:off x="1316078" y="5376308"/>
              <a:ext cx="535464" cy="5354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pic>
        <p:nvPicPr>
          <p:cNvPr id="85" name="Graphic 84">
            <a:extLst>
              <a:ext uri="{FF2B5EF4-FFF2-40B4-BE49-F238E27FC236}">
                <a16:creationId xmlns:a16="http://schemas.microsoft.com/office/drawing/2014/main" id="{50678174-8F51-4CFD-A3F2-EC87C00F899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57040" y="4183224"/>
            <a:ext cx="376981" cy="273900"/>
          </a:xfrm>
          <a:prstGeom prst="rect">
            <a:avLst/>
          </a:prstGeom>
        </p:spPr>
      </p:pic>
      <p:sp>
        <p:nvSpPr>
          <p:cNvPr id="90" name="TextBox 89">
            <a:extLst>
              <a:ext uri="{FF2B5EF4-FFF2-40B4-BE49-F238E27FC236}">
                <a16:creationId xmlns:a16="http://schemas.microsoft.com/office/drawing/2014/main" id="{7B937135-FB5E-4598-85DF-64015B047B76}"/>
              </a:ext>
            </a:extLst>
          </p:cNvPr>
          <p:cNvSpPr txBox="1"/>
          <p:nvPr/>
        </p:nvSpPr>
        <p:spPr>
          <a:xfrm>
            <a:off x="1164664" y="6892767"/>
            <a:ext cx="2170184" cy="707886"/>
          </a:xfrm>
          <a:prstGeom prst="rect">
            <a:avLst/>
          </a:prstGeom>
          <a:noFill/>
        </p:spPr>
        <p:txBody>
          <a:bodyPr wrap="square">
            <a:spAutoFit/>
          </a:bodyPr>
          <a:lstStyle/>
          <a:p>
            <a:r>
              <a:rPr lang="en-US" sz="1000" dirty="0">
                <a:solidFill>
                  <a:srgbClr val="000000"/>
                </a:solidFill>
                <a:latin typeface="Century Gothic" panose="020B0502020202020204" pitchFamily="34" charset="0"/>
                <a:cs typeface="Calibri" panose="020F0502020204030204" pitchFamily="34" charset="0"/>
              </a:rPr>
              <a:t>Commit to spending time managing your finances on a weekly basis, starting with 10 minutes today </a:t>
            </a:r>
            <a:endParaRPr lang="en-ZA" sz="1000" dirty="0">
              <a:solidFill>
                <a:srgbClr val="000000"/>
              </a:solidFill>
              <a:latin typeface="Century Gothic" panose="020B0502020202020204" pitchFamily="34" charset="0"/>
              <a:cs typeface="Calibri" panose="020F0502020204030204" pitchFamily="34" charset="0"/>
            </a:endParaRPr>
          </a:p>
        </p:txBody>
      </p:sp>
      <p:sp>
        <p:nvSpPr>
          <p:cNvPr id="6" name="Rectangle: Rounded Corners 5">
            <a:extLst>
              <a:ext uri="{FF2B5EF4-FFF2-40B4-BE49-F238E27FC236}">
                <a16:creationId xmlns:a16="http://schemas.microsoft.com/office/drawing/2014/main" id="{81AB0792-1AE6-425D-BDAE-06A961ABB0ED}"/>
              </a:ext>
            </a:extLst>
          </p:cNvPr>
          <p:cNvSpPr/>
          <p:nvPr/>
        </p:nvSpPr>
        <p:spPr>
          <a:xfrm>
            <a:off x="183560" y="2212293"/>
            <a:ext cx="6451922" cy="591500"/>
          </a:xfrm>
          <a:prstGeom prst="roundRect">
            <a:avLst>
              <a:gd name="adj" fmla="val 5601"/>
            </a:avLst>
          </a:prstGeom>
          <a:solidFill>
            <a:srgbClr val="1B2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9" name="TextBox 18">
            <a:extLst>
              <a:ext uri="{FF2B5EF4-FFF2-40B4-BE49-F238E27FC236}">
                <a16:creationId xmlns:a16="http://schemas.microsoft.com/office/drawing/2014/main" id="{DF59586F-AB85-4330-AE2B-6F87FB0AA404}"/>
              </a:ext>
            </a:extLst>
          </p:cNvPr>
          <p:cNvSpPr txBox="1"/>
          <p:nvPr/>
        </p:nvSpPr>
        <p:spPr>
          <a:xfrm>
            <a:off x="347041" y="2152397"/>
            <a:ext cx="6124959" cy="517514"/>
          </a:xfrm>
          <a:prstGeom prst="rect">
            <a:avLst/>
          </a:prstGeom>
          <a:noFill/>
        </p:spPr>
        <p:txBody>
          <a:bodyPr wrap="square" rtlCol="0">
            <a:spAutoFit/>
          </a:bodyPr>
          <a:lstStyle/>
          <a:p>
            <a:pPr algn="ctr">
              <a:lnSpc>
                <a:spcPct val="107000"/>
              </a:lnSpc>
              <a:spcAft>
                <a:spcPts val="800"/>
              </a:spcAft>
            </a:pPr>
            <a:r>
              <a:rPr lang="en-US" sz="2800" b="1" kern="1200" dirty="0">
                <a:solidFill>
                  <a:schemeClr val="bg1"/>
                </a:solidFill>
                <a:effectLst/>
                <a:latin typeface="Century Gothic" panose="020B0502020202020204" pitchFamily="34" charset="0"/>
                <a:ea typeface="Times New Roman" panose="02020603050405020304" pitchFamily="18" charset="0"/>
                <a:cs typeface="Calibri" panose="020F0502020204030204" pitchFamily="34" charset="0"/>
              </a:rPr>
              <a:t>Financial Commitment </a:t>
            </a:r>
            <a:endParaRPr lang="en-ZA" sz="28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E8E16904-9A9B-404B-B72C-CBBA31EED170}"/>
              </a:ext>
            </a:extLst>
          </p:cNvPr>
          <p:cNvSpPr txBox="1"/>
          <p:nvPr/>
        </p:nvSpPr>
        <p:spPr>
          <a:xfrm>
            <a:off x="1212600" y="2852438"/>
            <a:ext cx="5461840" cy="1169551"/>
          </a:xfrm>
          <a:prstGeom prst="rect">
            <a:avLst/>
          </a:prstGeom>
          <a:noFill/>
        </p:spPr>
        <p:txBody>
          <a:bodyPr wrap="square" rtlCol="0">
            <a:spAutoFit/>
          </a:bodyPr>
          <a:lstStyle/>
          <a:p>
            <a:r>
              <a:rPr lang="en-ZA" sz="1000" b="1"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Commitment</a:t>
            </a:r>
            <a:r>
              <a:rPr lang="en-ZA" sz="1000"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 </a:t>
            </a:r>
            <a:r>
              <a:rPr lang="en-ZA"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it is what turns “if” into “when”. Commitment is what transforms our wishes into actions and our desires into discipline.</a:t>
            </a:r>
          </a:p>
          <a:p>
            <a:endParaRPr lang="en-ZA" sz="1000" dirty="0">
              <a:solidFill>
                <a:srgbClr val="000000"/>
              </a:solidFill>
              <a:latin typeface="Century Gothic" panose="020B0502020202020204" pitchFamily="34" charset="0"/>
              <a:ea typeface="Calibri" panose="020F0502020204030204" pitchFamily="34" charset="0"/>
              <a:cs typeface="Calibri" panose="020F0502020204030204" pitchFamily="34" charset="0"/>
            </a:endParaRPr>
          </a:p>
          <a:p>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Financial commitment is taking constructive and focused action toward financial security consistently and persistently. Financial commitment is the bridge between financial knowledge and the implementation of that knowledge to produce the financial results you want. </a:t>
            </a:r>
            <a:r>
              <a:rPr lang="en-ZA"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ZA"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AFD0E93A-03BB-4E29-9B74-43D0C7EA2B2B}"/>
              </a:ext>
            </a:extLst>
          </p:cNvPr>
          <p:cNvSpPr txBox="1"/>
          <p:nvPr/>
        </p:nvSpPr>
        <p:spPr>
          <a:xfrm>
            <a:off x="604923" y="2528030"/>
            <a:ext cx="5665181" cy="305084"/>
          </a:xfrm>
          <a:prstGeom prst="rect">
            <a:avLst/>
          </a:prstGeom>
          <a:noFill/>
        </p:spPr>
        <p:txBody>
          <a:bodyPr wrap="square" rtlCol="0">
            <a:spAutoFit/>
          </a:bodyPr>
          <a:lstStyle/>
          <a:p>
            <a:pPr algn="ctr">
              <a:lnSpc>
                <a:spcPct val="107000"/>
              </a:lnSpc>
              <a:spcAft>
                <a:spcPts val="800"/>
              </a:spcAft>
            </a:pPr>
            <a:r>
              <a:rPr lang="en-US" sz="1400" dirty="0">
                <a:solidFill>
                  <a:schemeClr val="bg1"/>
                </a:solidFill>
                <a:effectLst/>
                <a:latin typeface="Century Gothic" panose="020B0502020202020204" pitchFamily="34" charset="0"/>
                <a:ea typeface="Calibri" panose="020F0502020204030204" pitchFamily="34" charset="0"/>
                <a:cs typeface="Calibri" panose="020F0502020204030204" pitchFamily="34" charset="0"/>
              </a:rPr>
              <a:t>The Crucial Component To Financial Security </a:t>
            </a:r>
            <a:endParaRPr lang="en-ZA" sz="14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4" name="Rectangle: Rounded Corners 73">
            <a:extLst>
              <a:ext uri="{FF2B5EF4-FFF2-40B4-BE49-F238E27FC236}">
                <a16:creationId xmlns:a16="http://schemas.microsoft.com/office/drawing/2014/main" id="{D1A2F5EA-C13C-45F9-93FB-89E9FDB5D94C}"/>
              </a:ext>
            </a:extLst>
          </p:cNvPr>
          <p:cNvSpPr/>
          <p:nvPr/>
        </p:nvSpPr>
        <p:spPr>
          <a:xfrm>
            <a:off x="540646" y="7654747"/>
            <a:ext cx="535464" cy="535464"/>
          </a:xfrm>
          <a:prstGeom prst="roundRect">
            <a:avLst/>
          </a:prstGeom>
          <a:solidFill>
            <a:srgbClr val="FEE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5" name="Rectangle: Rounded Corners 74">
            <a:extLst>
              <a:ext uri="{FF2B5EF4-FFF2-40B4-BE49-F238E27FC236}">
                <a16:creationId xmlns:a16="http://schemas.microsoft.com/office/drawing/2014/main" id="{FD6F4062-FBCA-4D56-9146-54C8DB2B5B36}"/>
              </a:ext>
            </a:extLst>
          </p:cNvPr>
          <p:cNvSpPr/>
          <p:nvPr/>
        </p:nvSpPr>
        <p:spPr>
          <a:xfrm>
            <a:off x="535205" y="6892767"/>
            <a:ext cx="535464" cy="535464"/>
          </a:xfrm>
          <a:prstGeom prst="roundRect">
            <a:avLst/>
          </a:prstGeom>
          <a:solidFill>
            <a:srgbClr val="FEE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6" name="Rectangle: Rounded Corners 75">
            <a:extLst>
              <a:ext uri="{FF2B5EF4-FFF2-40B4-BE49-F238E27FC236}">
                <a16:creationId xmlns:a16="http://schemas.microsoft.com/office/drawing/2014/main" id="{283901F5-7AE0-4DCD-B28B-7D8F349EDF4A}"/>
              </a:ext>
            </a:extLst>
          </p:cNvPr>
          <p:cNvSpPr/>
          <p:nvPr/>
        </p:nvSpPr>
        <p:spPr>
          <a:xfrm>
            <a:off x="3911696" y="7654747"/>
            <a:ext cx="535464" cy="535464"/>
          </a:xfrm>
          <a:prstGeom prst="roundRect">
            <a:avLst/>
          </a:prstGeom>
          <a:solidFill>
            <a:srgbClr val="FEE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8" name="Rectangle: Rounded Corners 77">
            <a:extLst>
              <a:ext uri="{FF2B5EF4-FFF2-40B4-BE49-F238E27FC236}">
                <a16:creationId xmlns:a16="http://schemas.microsoft.com/office/drawing/2014/main" id="{C402744D-3251-461F-A066-71D1A2D3F518}"/>
              </a:ext>
            </a:extLst>
          </p:cNvPr>
          <p:cNvSpPr/>
          <p:nvPr/>
        </p:nvSpPr>
        <p:spPr>
          <a:xfrm>
            <a:off x="3911696" y="6892767"/>
            <a:ext cx="535464" cy="535464"/>
          </a:xfrm>
          <a:prstGeom prst="roundRect">
            <a:avLst/>
          </a:prstGeom>
          <a:solidFill>
            <a:srgbClr val="FEE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9" name="TextBox 78">
            <a:extLst>
              <a:ext uri="{FF2B5EF4-FFF2-40B4-BE49-F238E27FC236}">
                <a16:creationId xmlns:a16="http://schemas.microsoft.com/office/drawing/2014/main" id="{6F8F6886-BBD8-4808-A920-48183C6E82B4}"/>
              </a:ext>
            </a:extLst>
          </p:cNvPr>
          <p:cNvSpPr txBox="1"/>
          <p:nvPr/>
        </p:nvSpPr>
        <p:spPr>
          <a:xfrm>
            <a:off x="300705" y="6980268"/>
            <a:ext cx="1004464" cy="338554"/>
          </a:xfrm>
          <a:prstGeom prst="rect">
            <a:avLst/>
          </a:prstGeom>
          <a:noFill/>
          <a:ln>
            <a:noFill/>
          </a:ln>
        </p:spPr>
        <p:txBody>
          <a:bodyPr wrap="square" rtlCol="0">
            <a:spAutoFit/>
          </a:bodyPr>
          <a:lstStyle/>
          <a:p>
            <a:pPr algn="ctr"/>
            <a:r>
              <a:rPr lang="en-ZA" sz="1600" b="1"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1 </a:t>
            </a:r>
            <a:endParaRPr lang="en-ZA" sz="1600" dirty="0">
              <a:solidFill>
                <a:srgbClr val="1B2B57"/>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7" name="TextBox 86">
            <a:extLst>
              <a:ext uri="{FF2B5EF4-FFF2-40B4-BE49-F238E27FC236}">
                <a16:creationId xmlns:a16="http://schemas.microsoft.com/office/drawing/2014/main" id="{630BED94-897B-498B-A5D2-193C9EA37C47}"/>
              </a:ext>
            </a:extLst>
          </p:cNvPr>
          <p:cNvSpPr txBox="1"/>
          <p:nvPr/>
        </p:nvSpPr>
        <p:spPr>
          <a:xfrm>
            <a:off x="300705" y="7753259"/>
            <a:ext cx="1004464" cy="338554"/>
          </a:xfrm>
          <a:prstGeom prst="rect">
            <a:avLst/>
          </a:prstGeom>
          <a:noFill/>
          <a:ln>
            <a:noFill/>
          </a:ln>
        </p:spPr>
        <p:txBody>
          <a:bodyPr wrap="square" rtlCol="0">
            <a:spAutoFit/>
          </a:bodyPr>
          <a:lstStyle/>
          <a:p>
            <a:pPr algn="ctr"/>
            <a:r>
              <a:rPr lang="en-ZA" sz="1600" b="1"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2</a:t>
            </a:r>
            <a:endParaRPr lang="en-ZA" sz="1600" dirty="0">
              <a:solidFill>
                <a:srgbClr val="1B2B57"/>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9" name="TextBox 88">
            <a:extLst>
              <a:ext uri="{FF2B5EF4-FFF2-40B4-BE49-F238E27FC236}">
                <a16:creationId xmlns:a16="http://schemas.microsoft.com/office/drawing/2014/main" id="{51D4E1FA-0DE5-42FF-ABE3-C96106B5E8DE}"/>
              </a:ext>
            </a:extLst>
          </p:cNvPr>
          <p:cNvSpPr txBox="1"/>
          <p:nvPr/>
        </p:nvSpPr>
        <p:spPr>
          <a:xfrm>
            <a:off x="3671530" y="6980268"/>
            <a:ext cx="1004464" cy="338554"/>
          </a:xfrm>
          <a:prstGeom prst="rect">
            <a:avLst/>
          </a:prstGeom>
          <a:noFill/>
          <a:ln>
            <a:noFill/>
          </a:ln>
        </p:spPr>
        <p:txBody>
          <a:bodyPr wrap="square" rtlCol="0">
            <a:spAutoFit/>
          </a:bodyPr>
          <a:lstStyle/>
          <a:p>
            <a:pPr algn="ctr"/>
            <a:r>
              <a:rPr lang="en-ZA" sz="1600" b="1"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3 </a:t>
            </a:r>
            <a:endParaRPr lang="en-ZA" sz="1600" dirty="0">
              <a:solidFill>
                <a:srgbClr val="1B2B57"/>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2" name="TextBox 91">
            <a:extLst>
              <a:ext uri="{FF2B5EF4-FFF2-40B4-BE49-F238E27FC236}">
                <a16:creationId xmlns:a16="http://schemas.microsoft.com/office/drawing/2014/main" id="{A3A1B8D0-1D1C-40F6-A19C-69DDE865E782}"/>
              </a:ext>
            </a:extLst>
          </p:cNvPr>
          <p:cNvSpPr txBox="1"/>
          <p:nvPr/>
        </p:nvSpPr>
        <p:spPr>
          <a:xfrm>
            <a:off x="3679378" y="7753259"/>
            <a:ext cx="1004464" cy="338554"/>
          </a:xfrm>
          <a:prstGeom prst="rect">
            <a:avLst/>
          </a:prstGeom>
          <a:noFill/>
          <a:ln>
            <a:noFill/>
          </a:ln>
        </p:spPr>
        <p:txBody>
          <a:bodyPr wrap="square" rtlCol="0">
            <a:spAutoFit/>
          </a:bodyPr>
          <a:lstStyle/>
          <a:p>
            <a:pPr algn="ctr"/>
            <a:r>
              <a:rPr lang="en-ZA" sz="1600" b="1" dirty="0">
                <a:solidFill>
                  <a:srgbClr val="1B2B57"/>
                </a:solidFill>
                <a:effectLst/>
                <a:latin typeface="Century Gothic" panose="020B0502020202020204" pitchFamily="34" charset="0"/>
                <a:ea typeface="Calibri" panose="020F0502020204030204" pitchFamily="34" charset="0"/>
                <a:cs typeface="Calibri" panose="020F0502020204030204" pitchFamily="34" charset="0"/>
              </a:rPr>
              <a:t>4 </a:t>
            </a:r>
            <a:endParaRPr lang="en-ZA" sz="1600" dirty="0">
              <a:solidFill>
                <a:srgbClr val="1B2B57"/>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4" name="Oval 93">
            <a:extLst>
              <a:ext uri="{FF2B5EF4-FFF2-40B4-BE49-F238E27FC236}">
                <a16:creationId xmlns:a16="http://schemas.microsoft.com/office/drawing/2014/main" id="{CB736717-D2F1-4ABE-B3F2-77E9B8D7F590}"/>
              </a:ext>
            </a:extLst>
          </p:cNvPr>
          <p:cNvSpPr/>
          <p:nvPr/>
        </p:nvSpPr>
        <p:spPr>
          <a:xfrm>
            <a:off x="197006" y="4754445"/>
            <a:ext cx="873663" cy="854514"/>
          </a:xfrm>
          <a:prstGeom prst="ellipse">
            <a:avLst/>
          </a:prstGeom>
          <a:solidFill>
            <a:srgbClr val="FEE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1" name="TextBox 20">
            <a:extLst>
              <a:ext uri="{FF2B5EF4-FFF2-40B4-BE49-F238E27FC236}">
                <a16:creationId xmlns:a16="http://schemas.microsoft.com/office/drawing/2014/main" id="{3426DEA0-8ACB-4610-BCC7-6790061A9A34}"/>
              </a:ext>
            </a:extLst>
          </p:cNvPr>
          <p:cNvSpPr txBox="1"/>
          <p:nvPr/>
        </p:nvSpPr>
        <p:spPr>
          <a:xfrm>
            <a:off x="410436" y="4822776"/>
            <a:ext cx="500458" cy="769441"/>
          </a:xfrm>
          <a:prstGeom prst="rect">
            <a:avLst/>
          </a:prstGeom>
          <a:noFill/>
        </p:spPr>
        <p:txBody>
          <a:bodyPr wrap="none" rtlCol="0">
            <a:spAutoFit/>
          </a:bodyPr>
          <a:lstStyle/>
          <a:p>
            <a:r>
              <a:rPr lang="en-US" sz="4400" b="1" dirty="0">
                <a:solidFill>
                  <a:srgbClr val="1B2B57"/>
                </a:solidFill>
                <a:latin typeface="Century Gothic" panose="020B0502020202020204" pitchFamily="34" charset="0"/>
              </a:rPr>
              <a:t>?</a:t>
            </a:r>
            <a:endParaRPr lang="en-ZA" sz="4400" b="1" dirty="0">
              <a:solidFill>
                <a:srgbClr val="1B2B57"/>
              </a:solidFill>
              <a:latin typeface="Century Gothic" panose="020B0502020202020204" pitchFamily="34" charset="0"/>
            </a:endParaRPr>
          </a:p>
        </p:txBody>
      </p:sp>
      <p:pic>
        <p:nvPicPr>
          <p:cNvPr id="46" name="Graphic 45">
            <a:extLst>
              <a:ext uri="{FF2B5EF4-FFF2-40B4-BE49-F238E27FC236}">
                <a16:creationId xmlns:a16="http://schemas.microsoft.com/office/drawing/2014/main" id="{56DE7CC6-8C18-446C-A950-3EBBD829001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85547" y="5836442"/>
            <a:ext cx="316381" cy="320766"/>
          </a:xfrm>
          <a:prstGeom prst="rect">
            <a:avLst/>
          </a:prstGeom>
        </p:spPr>
      </p:pic>
      <p:pic>
        <p:nvPicPr>
          <p:cNvPr id="67" name="Graphic 21">
            <a:extLst>
              <a:ext uri="{FF2B5EF4-FFF2-40B4-BE49-F238E27FC236}">
                <a16:creationId xmlns:a16="http://schemas.microsoft.com/office/drawing/2014/main" id="{059027FE-2ED0-4AFC-9926-0D3706E4050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flipH="1" flipV="1">
            <a:off x="3153097" y="9092547"/>
            <a:ext cx="3698813" cy="77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24">
            <a:extLst>
              <a:ext uri="{FF2B5EF4-FFF2-40B4-BE49-F238E27FC236}">
                <a16:creationId xmlns:a16="http://schemas.microsoft.com/office/drawing/2014/main" id="{93775E1A-47F4-4947-8ECE-48E5BC843DEA}"/>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877744" y="9070034"/>
            <a:ext cx="1390808" cy="782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 name="TextBox 50">
            <a:extLst>
              <a:ext uri="{FF2B5EF4-FFF2-40B4-BE49-F238E27FC236}">
                <a16:creationId xmlns:a16="http://schemas.microsoft.com/office/drawing/2014/main" id="{E958554F-191F-4D27-B726-5C586CC07B71}"/>
              </a:ext>
            </a:extLst>
          </p:cNvPr>
          <p:cNvSpPr txBox="1">
            <a:spLocks noChangeArrowheads="1"/>
          </p:cNvSpPr>
          <p:nvPr/>
        </p:nvSpPr>
        <p:spPr bwMode="auto">
          <a:xfrm>
            <a:off x="3816415" y="9127302"/>
            <a:ext cx="3453720" cy="780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9372" tIns="29686" rIns="59372" bIns="29686">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ct val="130000"/>
              </a:lnSpc>
            </a:pPr>
            <a:r>
              <a:rPr lang="en-ZA" sz="1200" b="1" dirty="0">
                <a:solidFill>
                  <a:srgbClr val="06335B"/>
                </a:solidFill>
                <a:latin typeface="Century Gothic" charset="0"/>
                <a:cs typeface="Century Gothic" charset="0"/>
              </a:rPr>
              <a:t>Call Your Toll Free Number </a:t>
            </a:r>
            <a:r>
              <a:rPr lang="en-ZA" sz="1200" b="1" dirty="0">
                <a:solidFill>
                  <a:srgbClr val="0093D0"/>
                </a:solidFill>
                <a:latin typeface="Century Gothic" charset="0"/>
                <a:cs typeface="Century Gothic" charset="0"/>
              </a:rPr>
              <a:t>NOW</a:t>
            </a:r>
          </a:p>
          <a:p>
            <a:pPr>
              <a:lnSpc>
                <a:spcPct val="130000"/>
              </a:lnSpc>
            </a:pPr>
            <a:r>
              <a:rPr lang="en-ZA" sz="1200" b="1" dirty="0">
                <a:solidFill>
                  <a:srgbClr val="06335B"/>
                </a:solidFill>
                <a:latin typeface="Century Gothic" charset="0"/>
                <a:cs typeface="Century Gothic" charset="0"/>
              </a:rPr>
              <a:t>– free from landline and mobile phone </a:t>
            </a:r>
          </a:p>
          <a:p>
            <a:pPr>
              <a:lnSpc>
                <a:spcPct val="130000"/>
              </a:lnSpc>
            </a:pPr>
            <a:r>
              <a:rPr lang="en-ZA" sz="1200" b="1" dirty="0">
                <a:solidFill>
                  <a:srgbClr val="0093D0"/>
                </a:solidFill>
                <a:latin typeface="Century Gothic" charset="0"/>
                <a:cs typeface="Century Gothic" charset="0"/>
              </a:rPr>
              <a:t>USSD *134*905# </a:t>
            </a:r>
            <a:r>
              <a:rPr lang="en-ZA" sz="1200" b="1" dirty="0">
                <a:solidFill>
                  <a:srgbClr val="06335B"/>
                </a:solidFill>
                <a:latin typeface="Century Gothic" charset="0"/>
                <a:cs typeface="Century Gothic" charset="0"/>
              </a:rPr>
              <a:t>- to request a call-back</a:t>
            </a:r>
          </a:p>
        </p:txBody>
      </p:sp>
      <p:sp>
        <p:nvSpPr>
          <p:cNvPr id="16" name="Freeform: Shape 15">
            <a:extLst>
              <a:ext uri="{FF2B5EF4-FFF2-40B4-BE49-F238E27FC236}">
                <a16:creationId xmlns:a16="http://schemas.microsoft.com/office/drawing/2014/main" id="{EFCACD21-DAAE-42F4-946B-69CB858A665D}"/>
              </a:ext>
            </a:extLst>
          </p:cNvPr>
          <p:cNvSpPr/>
          <p:nvPr/>
        </p:nvSpPr>
        <p:spPr>
          <a:xfrm>
            <a:off x="160934" y="3019438"/>
            <a:ext cx="887143" cy="866512"/>
          </a:xfrm>
          <a:custGeom>
            <a:avLst/>
            <a:gdLst>
              <a:gd name="connsiteX0" fmla="*/ 0 w 887143"/>
              <a:gd name="connsiteY0" fmla="*/ 433256 h 866512"/>
              <a:gd name="connsiteX1" fmla="*/ 443572 w 887143"/>
              <a:gd name="connsiteY1" fmla="*/ 0 h 866512"/>
              <a:gd name="connsiteX2" fmla="*/ 887144 w 887143"/>
              <a:gd name="connsiteY2" fmla="*/ 433256 h 866512"/>
              <a:gd name="connsiteX3" fmla="*/ 443572 w 887143"/>
              <a:gd name="connsiteY3" fmla="*/ 866512 h 866512"/>
              <a:gd name="connsiteX4" fmla="*/ 0 w 887143"/>
              <a:gd name="connsiteY4" fmla="*/ 433256 h 866512"/>
              <a:gd name="connsiteX5" fmla="*/ 0 w 887143"/>
              <a:gd name="connsiteY5" fmla="*/ 433256 h 866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143" h="866512">
                <a:moveTo>
                  <a:pt x="0" y="433256"/>
                </a:moveTo>
                <a:cubicBezTo>
                  <a:pt x="0" y="193418"/>
                  <a:pt x="198576" y="0"/>
                  <a:pt x="443572" y="0"/>
                </a:cubicBezTo>
                <a:cubicBezTo>
                  <a:pt x="688568" y="0"/>
                  <a:pt x="887144" y="193418"/>
                  <a:pt x="887144" y="433256"/>
                </a:cubicBezTo>
                <a:cubicBezTo>
                  <a:pt x="887144" y="673094"/>
                  <a:pt x="688568" y="866512"/>
                  <a:pt x="443572" y="866512"/>
                </a:cubicBezTo>
                <a:cubicBezTo>
                  <a:pt x="198576" y="866512"/>
                  <a:pt x="0" y="673094"/>
                  <a:pt x="0" y="433256"/>
                </a:cubicBezTo>
                <a:lnTo>
                  <a:pt x="0" y="433256"/>
                </a:lnTo>
                <a:close/>
              </a:path>
            </a:pathLst>
          </a:custGeom>
          <a:solidFill>
            <a:srgbClr val="FEE202"/>
          </a:solidFill>
          <a:ln w="12791" cap="flat">
            <a:noFill/>
            <a:prstDash val="solid"/>
            <a:miter/>
          </a:ln>
        </p:spPr>
        <p:txBody>
          <a:bodyPr rtlCol="0" anchor="ctr"/>
          <a:lstStyle/>
          <a:p>
            <a:endParaRPr lang="en-ZA"/>
          </a:p>
        </p:txBody>
      </p:sp>
      <p:grpSp>
        <p:nvGrpSpPr>
          <p:cNvPr id="17" name="Graphic 48">
            <a:extLst>
              <a:ext uri="{FF2B5EF4-FFF2-40B4-BE49-F238E27FC236}">
                <a16:creationId xmlns:a16="http://schemas.microsoft.com/office/drawing/2014/main" id="{3CB831DD-46FA-4FCE-B54C-20935CE39B70}"/>
              </a:ext>
            </a:extLst>
          </p:cNvPr>
          <p:cNvGrpSpPr/>
          <p:nvPr/>
        </p:nvGrpSpPr>
        <p:grpSpPr>
          <a:xfrm>
            <a:off x="160934" y="3007833"/>
            <a:ext cx="887143" cy="889722"/>
            <a:chOff x="160934" y="3007833"/>
            <a:chExt cx="887143" cy="889722"/>
          </a:xfrm>
        </p:grpSpPr>
        <p:sp>
          <p:nvSpPr>
            <p:cNvPr id="18" name="Freeform: Shape 17">
              <a:extLst>
                <a:ext uri="{FF2B5EF4-FFF2-40B4-BE49-F238E27FC236}">
                  <a16:creationId xmlns:a16="http://schemas.microsoft.com/office/drawing/2014/main" id="{D30BDC66-64A8-4B00-BCE1-A39C08344465}"/>
                </a:ext>
              </a:extLst>
            </p:cNvPr>
            <p:cNvSpPr/>
            <p:nvPr/>
          </p:nvSpPr>
          <p:spPr>
            <a:xfrm>
              <a:off x="160934" y="3007833"/>
              <a:ext cx="887143" cy="889722"/>
            </a:xfrm>
            <a:custGeom>
              <a:avLst/>
              <a:gdLst>
                <a:gd name="connsiteX0" fmla="*/ 887144 w 887143"/>
                <a:gd name="connsiteY0" fmla="*/ 444861 h 889722"/>
                <a:gd name="connsiteX1" fmla="*/ 443572 w 887143"/>
                <a:gd name="connsiteY1" fmla="*/ 889722 h 889722"/>
                <a:gd name="connsiteX2" fmla="*/ 0 w 887143"/>
                <a:gd name="connsiteY2" fmla="*/ 444861 h 889722"/>
                <a:gd name="connsiteX3" fmla="*/ 443572 w 887143"/>
                <a:gd name="connsiteY3" fmla="*/ 0 h 889722"/>
                <a:gd name="connsiteX4" fmla="*/ 887144 w 887143"/>
                <a:gd name="connsiteY4" fmla="*/ 444861 h 889722"/>
                <a:gd name="connsiteX5" fmla="*/ 887144 w 887143"/>
                <a:gd name="connsiteY5" fmla="*/ 444861 h 889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7143" h="889722">
                  <a:moveTo>
                    <a:pt x="887144" y="444861"/>
                  </a:moveTo>
                  <a:cubicBezTo>
                    <a:pt x="887144" y="689857"/>
                    <a:pt x="688568" y="889722"/>
                    <a:pt x="443572" y="889722"/>
                  </a:cubicBezTo>
                  <a:cubicBezTo>
                    <a:pt x="198576" y="889722"/>
                    <a:pt x="0" y="691147"/>
                    <a:pt x="0" y="444861"/>
                  </a:cubicBezTo>
                  <a:cubicBezTo>
                    <a:pt x="0" y="199865"/>
                    <a:pt x="198576" y="0"/>
                    <a:pt x="443572" y="0"/>
                  </a:cubicBezTo>
                  <a:cubicBezTo>
                    <a:pt x="688568" y="0"/>
                    <a:pt x="887144" y="199865"/>
                    <a:pt x="887144" y="444861"/>
                  </a:cubicBezTo>
                  <a:lnTo>
                    <a:pt x="887144" y="444861"/>
                  </a:lnTo>
                  <a:close/>
                </a:path>
              </a:pathLst>
            </a:custGeom>
            <a:noFill/>
            <a:ln w="19253" cap="flat">
              <a:solidFill>
                <a:srgbClr val="FFFFFF"/>
              </a:solidFill>
              <a:prstDash val="solid"/>
              <a:miter/>
            </a:ln>
          </p:spPr>
          <p:txBody>
            <a:bodyPr rtlCol="0" anchor="ctr"/>
            <a:lstStyle/>
            <a:p>
              <a:endParaRPr lang="en-ZA"/>
            </a:p>
          </p:txBody>
        </p:sp>
        <p:sp>
          <p:nvSpPr>
            <p:cNvPr id="50" name="Freeform: Shape 49">
              <a:extLst>
                <a:ext uri="{FF2B5EF4-FFF2-40B4-BE49-F238E27FC236}">
                  <a16:creationId xmlns:a16="http://schemas.microsoft.com/office/drawing/2014/main" id="{80EDD217-79EA-4384-A518-D2C2A3FEF976}"/>
                </a:ext>
              </a:extLst>
            </p:cNvPr>
            <p:cNvSpPr/>
            <p:nvPr/>
          </p:nvSpPr>
          <p:spPr>
            <a:xfrm>
              <a:off x="394325" y="3457529"/>
              <a:ext cx="108314" cy="107346"/>
            </a:xfrm>
            <a:custGeom>
              <a:avLst/>
              <a:gdLst>
                <a:gd name="connsiteX0" fmla="*/ 65762 w 108314"/>
                <a:gd name="connsiteY0" fmla="*/ 6770 h 107346"/>
                <a:gd name="connsiteX1" fmla="*/ 7737 w 108314"/>
                <a:gd name="connsiteY1" fmla="*/ 64795 h 107346"/>
                <a:gd name="connsiteX2" fmla="*/ 7737 w 108314"/>
                <a:gd name="connsiteY2" fmla="*/ 99610 h 107346"/>
                <a:gd name="connsiteX3" fmla="*/ 42552 w 108314"/>
                <a:gd name="connsiteY3" fmla="*/ 99610 h 107346"/>
                <a:gd name="connsiteX4" fmla="*/ 100577 w 108314"/>
                <a:gd name="connsiteY4" fmla="*/ 41585 h 107346"/>
                <a:gd name="connsiteX5" fmla="*/ 100577 w 108314"/>
                <a:gd name="connsiteY5" fmla="*/ 6770 h 107346"/>
                <a:gd name="connsiteX6" fmla="*/ 65762 w 108314"/>
                <a:gd name="connsiteY6" fmla="*/ 6770 h 107346"/>
                <a:gd name="connsiteX7" fmla="*/ 65762 w 108314"/>
                <a:gd name="connsiteY7" fmla="*/ 6770 h 107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314" h="107346">
                  <a:moveTo>
                    <a:pt x="65762" y="6770"/>
                  </a:moveTo>
                  <a:lnTo>
                    <a:pt x="7737" y="64795"/>
                  </a:lnTo>
                  <a:cubicBezTo>
                    <a:pt x="-2579" y="75111"/>
                    <a:pt x="-2579" y="90584"/>
                    <a:pt x="7737" y="99610"/>
                  </a:cubicBezTo>
                  <a:cubicBezTo>
                    <a:pt x="18052" y="109926"/>
                    <a:pt x="33526" y="109926"/>
                    <a:pt x="42552" y="99610"/>
                  </a:cubicBezTo>
                  <a:lnTo>
                    <a:pt x="100577" y="41585"/>
                  </a:lnTo>
                  <a:cubicBezTo>
                    <a:pt x="110893" y="31269"/>
                    <a:pt x="110893" y="15796"/>
                    <a:pt x="100577" y="6770"/>
                  </a:cubicBezTo>
                  <a:cubicBezTo>
                    <a:pt x="90262" y="-2257"/>
                    <a:pt x="76078" y="-2257"/>
                    <a:pt x="65762" y="6770"/>
                  </a:cubicBezTo>
                  <a:lnTo>
                    <a:pt x="65762" y="6770"/>
                  </a:lnTo>
                  <a:close/>
                </a:path>
              </a:pathLst>
            </a:custGeom>
            <a:solidFill>
              <a:srgbClr val="1B2B57"/>
            </a:solidFill>
            <a:ln w="12791" cap="flat">
              <a:noFill/>
              <a:prstDash val="solid"/>
              <a:miter/>
            </a:ln>
          </p:spPr>
          <p:txBody>
            <a:bodyPr rtlCol="0" anchor="ctr"/>
            <a:lstStyle/>
            <a:p>
              <a:endParaRPr lang="en-ZA" dirty="0"/>
            </a:p>
          </p:txBody>
        </p:sp>
        <p:sp>
          <p:nvSpPr>
            <p:cNvPr id="51" name="Freeform: Shape 50">
              <a:extLst>
                <a:ext uri="{FF2B5EF4-FFF2-40B4-BE49-F238E27FC236}">
                  <a16:creationId xmlns:a16="http://schemas.microsoft.com/office/drawing/2014/main" id="{A07E9DAD-BD1F-4043-BBCA-7CF0D3D37BA8}"/>
                </a:ext>
              </a:extLst>
            </p:cNvPr>
            <p:cNvSpPr/>
            <p:nvPr/>
          </p:nvSpPr>
          <p:spPr>
            <a:xfrm>
              <a:off x="452350" y="3514588"/>
              <a:ext cx="108314" cy="108314"/>
            </a:xfrm>
            <a:custGeom>
              <a:avLst/>
              <a:gdLst>
                <a:gd name="connsiteX0" fmla="*/ 65762 w 108314"/>
                <a:gd name="connsiteY0" fmla="*/ 7737 h 108314"/>
                <a:gd name="connsiteX1" fmla="*/ 7737 w 108314"/>
                <a:gd name="connsiteY1" fmla="*/ 65762 h 108314"/>
                <a:gd name="connsiteX2" fmla="*/ 7737 w 108314"/>
                <a:gd name="connsiteY2" fmla="*/ 100577 h 108314"/>
                <a:gd name="connsiteX3" fmla="*/ 42552 w 108314"/>
                <a:gd name="connsiteY3" fmla="*/ 100577 h 108314"/>
                <a:gd name="connsiteX4" fmla="*/ 100577 w 108314"/>
                <a:gd name="connsiteY4" fmla="*/ 42552 h 108314"/>
                <a:gd name="connsiteX5" fmla="*/ 100577 w 108314"/>
                <a:gd name="connsiteY5" fmla="*/ 7737 h 108314"/>
                <a:gd name="connsiteX6" fmla="*/ 65762 w 108314"/>
                <a:gd name="connsiteY6" fmla="*/ 7737 h 108314"/>
                <a:gd name="connsiteX7" fmla="*/ 65762 w 108314"/>
                <a:gd name="connsiteY7" fmla="*/ 7737 h 108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314" h="108314">
                  <a:moveTo>
                    <a:pt x="65762" y="7737"/>
                  </a:moveTo>
                  <a:lnTo>
                    <a:pt x="7737" y="65762"/>
                  </a:lnTo>
                  <a:cubicBezTo>
                    <a:pt x="-2579" y="76078"/>
                    <a:pt x="-2579" y="91551"/>
                    <a:pt x="7737" y="100577"/>
                  </a:cubicBezTo>
                  <a:cubicBezTo>
                    <a:pt x="18052" y="110893"/>
                    <a:pt x="33526" y="110893"/>
                    <a:pt x="42552" y="100577"/>
                  </a:cubicBezTo>
                  <a:lnTo>
                    <a:pt x="100577" y="42552"/>
                  </a:lnTo>
                  <a:cubicBezTo>
                    <a:pt x="110893" y="32236"/>
                    <a:pt x="110893" y="16763"/>
                    <a:pt x="100577" y="7737"/>
                  </a:cubicBezTo>
                  <a:cubicBezTo>
                    <a:pt x="90262" y="-2579"/>
                    <a:pt x="74788" y="-2579"/>
                    <a:pt x="65762" y="7737"/>
                  </a:cubicBezTo>
                  <a:lnTo>
                    <a:pt x="65762" y="7737"/>
                  </a:lnTo>
                  <a:close/>
                </a:path>
              </a:pathLst>
            </a:custGeom>
            <a:solidFill>
              <a:srgbClr val="1B2B57"/>
            </a:solidFill>
            <a:ln w="12791" cap="flat">
              <a:noFill/>
              <a:prstDash val="solid"/>
              <a:miter/>
            </a:ln>
          </p:spPr>
          <p:txBody>
            <a:bodyPr rtlCol="0" anchor="ctr"/>
            <a:lstStyle/>
            <a:p>
              <a:endParaRPr lang="en-ZA"/>
            </a:p>
          </p:txBody>
        </p:sp>
        <p:sp>
          <p:nvSpPr>
            <p:cNvPr id="54" name="Freeform: Shape 53">
              <a:extLst>
                <a:ext uri="{FF2B5EF4-FFF2-40B4-BE49-F238E27FC236}">
                  <a16:creationId xmlns:a16="http://schemas.microsoft.com/office/drawing/2014/main" id="{E9AA1A46-7203-4417-808B-9AF1B936B759}"/>
                </a:ext>
              </a:extLst>
            </p:cNvPr>
            <p:cNvSpPr/>
            <p:nvPr/>
          </p:nvSpPr>
          <p:spPr>
            <a:xfrm>
              <a:off x="510376" y="3572613"/>
              <a:ext cx="108314" cy="108314"/>
            </a:xfrm>
            <a:custGeom>
              <a:avLst/>
              <a:gdLst>
                <a:gd name="connsiteX0" fmla="*/ 64473 w 108314"/>
                <a:gd name="connsiteY0" fmla="*/ 7737 h 108314"/>
                <a:gd name="connsiteX1" fmla="*/ 7737 w 108314"/>
                <a:gd name="connsiteY1" fmla="*/ 65762 h 108314"/>
                <a:gd name="connsiteX2" fmla="*/ 7737 w 108314"/>
                <a:gd name="connsiteY2" fmla="*/ 100577 h 108314"/>
                <a:gd name="connsiteX3" fmla="*/ 42552 w 108314"/>
                <a:gd name="connsiteY3" fmla="*/ 100577 h 108314"/>
                <a:gd name="connsiteX4" fmla="*/ 100577 w 108314"/>
                <a:gd name="connsiteY4" fmla="*/ 42552 h 108314"/>
                <a:gd name="connsiteX5" fmla="*/ 100577 w 108314"/>
                <a:gd name="connsiteY5" fmla="*/ 7737 h 108314"/>
                <a:gd name="connsiteX6" fmla="*/ 64473 w 108314"/>
                <a:gd name="connsiteY6" fmla="*/ 7737 h 108314"/>
                <a:gd name="connsiteX7" fmla="*/ 64473 w 108314"/>
                <a:gd name="connsiteY7" fmla="*/ 7737 h 108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314" h="108314">
                  <a:moveTo>
                    <a:pt x="64473" y="7737"/>
                  </a:moveTo>
                  <a:lnTo>
                    <a:pt x="7737" y="65762"/>
                  </a:lnTo>
                  <a:cubicBezTo>
                    <a:pt x="-2579" y="76078"/>
                    <a:pt x="-2579" y="91551"/>
                    <a:pt x="7737" y="100577"/>
                  </a:cubicBezTo>
                  <a:cubicBezTo>
                    <a:pt x="18052" y="110893"/>
                    <a:pt x="33526" y="110893"/>
                    <a:pt x="42552" y="100577"/>
                  </a:cubicBezTo>
                  <a:lnTo>
                    <a:pt x="100577" y="42552"/>
                  </a:lnTo>
                  <a:cubicBezTo>
                    <a:pt x="110893" y="32236"/>
                    <a:pt x="110893" y="16763"/>
                    <a:pt x="100577" y="7737"/>
                  </a:cubicBezTo>
                  <a:cubicBezTo>
                    <a:pt x="90262" y="-2579"/>
                    <a:pt x="74788" y="-2579"/>
                    <a:pt x="64473" y="7737"/>
                  </a:cubicBezTo>
                  <a:lnTo>
                    <a:pt x="64473" y="7737"/>
                  </a:lnTo>
                  <a:close/>
                </a:path>
              </a:pathLst>
            </a:custGeom>
            <a:solidFill>
              <a:srgbClr val="1B2B57"/>
            </a:solidFill>
            <a:ln w="12791" cap="flat">
              <a:noFill/>
              <a:prstDash val="solid"/>
              <a:miter/>
            </a:ln>
          </p:spPr>
          <p:txBody>
            <a:bodyPr rtlCol="0" anchor="ctr"/>
            <a:lstStyle/>
            <a:p>
              <a:endParaRPr lang="en-ZA"/>
            </a:p>
          </p:txBody>
        </p:sp>
        <p:sp>
          <p:nvSpPr>
            <p:cNvPr id="55" name="Freeform: Shape 54">
              <a:extLst>
                <a:ext uri="{FF2B5EF4-FFF2-40B4-BE49-F238E27FC236}">
                  <a16:creationId xmlns:a16="http://schemas.microsoft.com/office/drawing/2014/main" id="{91BCAFED-5A97-4FB3-BAA0-B23CC138C2B1}"/>
                </a:ext>
              </a:extLst>
            </p:cNvPr>
            <p:cNvSpPr/>
            <p:nvPr/>
          </p:nvSpPr>
          <p:spPr>
            <a:xfrm>
              <a:off x="591289" y="3629349"/>
              <a:ext cx="84136" cy="85103"/>
            </a:xfrm>
            <a:custGeom>
              <a:avLst/>
              <a:gdLst>
                <a:gd name="connsiteX0" fmla="*/ 6770 w 84136"/>
                <a:gd name="connsiteY0" fmla="*/ 77367 h 85103"/>
                <a:gd name="connsiteX1" fmla="*/ 41585 w 84136"/>
                <a:gd name="connsiteY1" fmla="*/ 77367 h 85103"/>
                <a:gd name="connsiteX2" fmla="*/ 76400 w 84136"/>
                <a:gd name="connsiteY2" fmla="*/ 42552 h 85103"/>
                <a:gd name="connsiteX3" fmla="*/ 76400 w 84136"/>
                <a:gd name="connsiteY3" fmla="*/ 7737 h 85103"/>
                <a:gd name="connsiteX4" fmla="*/ 41585 w 84136"/>
                <a:gd name="connsiteY4" fmla="*/ 7737 h 85103"/>
                <a:gd name="connsiteX5" fmla="*/ 6770 w 84136"/>
                <a:gd name="connsiteY5" fmla="*/ 42552 h 85103"/>
                <a:gd name="connsiteX6" fmla="*/ 6770 w 84136"/>
                <a:gd name="connsiteY6" fmla="*/ 77367 h 85103"/>
                <a:gd name="connsiteX7" fmla="*/ 6770 w 84136"/>
                <a:gd name="connsiteY7" fmla="*/ 77367 h 85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136" h="85103">
                  <a:moveTo>
                    <a:pt x="6770" y="77367"/>
                  </a:moveTo>
                  <a:cubicBezTo>
                    <a:pt x="17085" y="87683"/>
                    <a:pt x="32559" y="87683"/>
                    <a:pt x="41585" y="77367"/>
                  </a:cubicBezTo>
                  <a:lnTo>
                    <a:pt x="76400" y="42552"/>
                  </a:lnTo>
                  <a:cubicBezTo>
                    <a:pt x="86716" y="32236"/>
                    <a:pt x="86716" y="16763"/>
                    <a:pt x="76400" y="7737"/>
                  </a:cubicBezTo>
                  <a:cubicBezTo>
                    <a:pt x="66084" y="-2579"/>
                    <a:pt x="50611" y="-2579"/>
                    <a:pt x="41585" y="7737"/>
                  </a:cubicBezTo>
                  <a:lnTo>
                    <a:pt x="6770" y="42552"/>
                  </a:lnTo>
                  <a:cubicBezTo>
                    <a:pt x="-2257" y="52868"/>
                    <a:pt x="-2257" y="67052"/>
                    <a:pt x="6770" y="77367"/>
                  </a:cubicBezTo>
                  <a:lnTo>
                    <a:pt x="6770" y="77367"/>
                  </a:lnTo>
                  <a:close/>
                </a:path>
              </a:pathLst>
            </a:custGeom>
            <a:solidFill>
              <a:srgbClr val="1B2B57"/>
            </a:solidFill>
            <a:ln w="12791" cap="flat">
              <a:noFill/>
              <a:prstDash val="solid"/>
              <a:miter/>
            </a:ln>
          </p:spPr>
          <p:txBody>
            <a:bodyPr rtlCol="0" anchor="ctr"/>
            <a:lstStyle/>
            <a:p>
              <a:endParaRPr lang="en-ZA"/>
            </a:p>
          </p:txBody>
        </p:sp>
        <p:sp>
          <p:nvSpPr>
            <p:cNvPr id="58" name="Freeform: Shape 57">
              <a:extLst>
                <a:ext uri="{FF2B5EF4-FFF2-40B4-BE49-F238E27FC236}">
                  <a16:creationId xmlns:a16="http://schemas.microsoft.com/office/drawing/2014/main" id="{1897736F-DABE-40E5-8775-BDE906DEB0A1}"/>
                </a:ext>
              </a:extLst>
            </p:cNvPr>
            <p:cNvSpPr/>
            <p:nvPr/>
          </p:nvSpPr>
          <p:spPr>
            <a:xfrm>
              <a:off x="528751" y="3205420"/>
              <a:ext cx="361956" cy="238247"/>
            </a:xfrm>
            <a:custGeom>
              <a:avLst/>
              <a:gdLst>
                <a:gd name="connsiteX0" fmla="*/ 248542 w 361956"/>
                <a:gd name="connsiteY0" fmla="*/ 149276 h 238247"/>
                <a:gd name="connsiteX1" fmla="*/ 337514 w 361956"/>
                <a:gd name="connsiteY1" fmla="*/ 238248 h 238247"/>
                <a:gd name="connsiteX2" fmla="*/ 322041 w 361956"/>
                <a:gd name="connsiteY2" fmla="*/ 53856 h 238247"/>
                <a:gd name="connsiteX3" fmla="*/ 310436 w 361956"/>
                <a:gd name="connsiteY3" fmla="*/ 42251 h 238247"/>
                <a:gd name="connsiteX4" fmla="*/ 97676 w 361956"/>
                <a:gd name="connsiteY4" fmla="*/ 44830 h 238247"/>
                <a:gd name="connsiteX5" fmla="*/ 4835 w 361956"/>
                <a:gd name="connsiteY5" fmla="*/ 137671 h 238247"/>
                <a:gd name="connsiteX6" fmla="*/ 4835 w 361956"/>
                <a:gd name="connsiteY6" fmla="*/ 160881 h 238247"/>
                <a:gd name="connsiteX7" fmla="*/ 80913 w 361956"/>
                <a:gd name="connsiteY7" fmla="*/ 168617 h 238247"/>
                <a:gd name="connsiteX8" fmla="*/ 178912 w 361956"/>
                <a:gd name="connsiteY8" fmla="*/ 104145 h 238247"/>
                <a:gd name="connsiteX9" fmla="*/ 202122 w 361956"/>
                <a:gd name="connsiteY9" fmla="*/ 104145 h 238247"/>
                <a:gd name="connsiteX10" fmla="*/ 220174 w 361956"/>
                <a:gd name="connsiteY10" fmla="*/ 115750 h 238247"/>
                <a:gd name="connsiteX11" fmla="*/ 270463 w 361956"/>
                <a:gd name="connsiteY11" fmla="*/ 104145 h 238247"/>
                <a:gd name="connsiteX12" fmla="*/ 293673 w 361956"/>
                <a:gd name="connsiteY12" fmla="*/ 104145 h 238247"/>
                <a:gd name="connsiteX13" fmla="*/ 293673 w 361956"/>
                <a:gd name="connsiteY13" fmla="*/ 127355 h 238247"/>
                <a:gd name="connsiteX14" fmla="*/ 248542 w 361956"/>
                <a:gd name="connsiteY14" fmla="*/ 149276 h 238247"/>
                <a:gd name="connsiteX15" fmla="*/ 248542 w 361956"/>
                <a:gd name="connsiteY15" fmla="*/ 149276 h 238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1956" h="238247">
                  <a:moveTo>
                    <a:pt x="248542" y="149276"/>
                  </a:moveTo>
                  <a:lnTo>
                    <a:pt x="337514" y="238248"/>
                  </a:lnTo>
                  <a:cubicBezTo>
                    <a:pt x="372330" y="181512"/>
                    <a:pt x="372330" y="104145"/>
                    <a:pt x="322041" y="53856"/>
                  </a:cubicBezTo>
                  <a:lnTo>
                    <a:pt x="310436" y="42251"/>
                  </a:lnTo>
                  <a:cubicBezTo>
                    <a:pt x="252410" y="-15774"/>
                    <a:pt x="154412" y="-13195"/>
                    <a:pt x="97676" y="44830"/>
                  </a:cubicBezTo>
                  <a:lnTo>
                    <a:pt x="4835" y="137671"/>
                  </a:lnTo>
                  <a:cubicBezTo>
                    <a:pt x="-1612" y="144118"/>
                    <a:pt x="-1612" y="154433"/>
                    <a:pt x="4835" y="160881"/>
                  </a:cubicBezTo>
                  <a:cubicBezTo>
                    <a:pt x="24177" y="180223"/>
                    <a:pt x="56414" y="184091"/>
                    <a:pt x="80913" y="168617"/>
                  </a:cubicBezTo>
                  <a:lnTo>
                    <a:pt x="178912" y="104145"/>
                  </a:lnTo>
                  <a:cubicBezTo>
                    <a:pt x="185359" y="97698"/>
                    <a:pt x="195674" y="97698"/>
                    <a:pt x="202122" y="104145"/>
                  </a:cubicBezTo>
                  <a:cubicBezTo>
                    <a:pt x="207280" y="109303"/>
                    <a:pt x="213727" y="113171"/>
                    <a:pt x="220174" y="115750"/>
                  </a:cubicBezTo>
                  <a:cubicBezTo>
                    <a:pt x="236937" y="122197"/>
                    <a:pt x="256279" y="118329"/>
                    <a:pt x="270463" y="104145"/>
                  </a:cubicBezTo>
                  <a:cubicBezTo>
                    <a:pt x="276910" y="97698"/>
                    <a:pt x="287226" y="97698"/>
                    <a:pt x="293673" y="104145"/>
                  </a:cubicBezTo>
                  <a:cubicBezTo>
                    <a:pt x="300120" y="110592"/>
                    <a:pt x="300120" y="120908"/>
                    <a:pt x="293673" y="127355"/>
                  </a:cubicBezTo>
                  <a:cubicBezTo>
                    <a:pt x="282068" y="138960"/>
                    <a:pt x="265305" y="146697"/>
                    <a:pt x="248542" y="149276"/>
                  </a:cubicBezTo>
                  <a:lnTo>
                    <a:pt x="248542" y="149276"/>
                  </a:lnTo>
                  <a:close/>
                </a:path>
              </a:pathLst>
            </a:custGeom>
            <a:solidFill>
              <a:srgbClr val="1B2B57"/>
            </a:solidFill>
            <a:ln w="12791" cap="flat">
              <a:noFill/>
              <a:prstDash val="solid"/>
              <a:miter/>
            </a:ln>
          </p:spPr>
          <p:txBody>
            <a:bodyPr rtlCol="0" anchor="ctr"/>
            <a:lstStyle/>
            <a:p>
              <a:endParaRPr lang="en-ZA" dirty="0"/>
            </a:p>
          </p:txBody>
        </p:sp>
        <p:sp>
          <p:nvSpPr>
            <p:cNvPr id="59" name="Freeform: Shape 58">
              <a:extLst>
                <a:ext uri="{FF2B5EF4-FFF2-40B4-BE49-F238E27FC236}">
                  <a16:creationId xmlns:a16="http://schemas.microsoft.com/office/drawing/2014/main" id="{A4101507-C55A-4888-9F95-428B4AF05EEF}"/>
                </a:ext>
              </a:extLst>
            </p:cNvPr>
            <p:cNvSpPr/>
            <p:nvPr/>
          </p:nvSpPr>
          <p:spPr>
            <a:xfrm>
              <a:off x="335213" y="3212237"/>
              <a:ext cx="512999" cy="411954"/>
            </a:xfrm>
            <a:custGeom>
              <a:avLst/>
              <a:gdLst>
                <a:gd name="connsiteX0" fmla="*/ 72007 w 512999"/>
                <a:gd name="connsiteY0" fmla="*/ 49618 h 411954"/>
                <a:gd name="connsiteX1" fmla="*/ 48797 w 512999"/>
                <a:gd name="connsiteY1" fmla="*/ 72828 h 411954"/>
                <a:gd name="connsiteX2" fmla="*/ 37191 w 512999"/>
                <a:gd name="connsiteY2" fmla="*/ 270114 h 411954"/>
                <a:gd name="connsiteX3" fmla="*/ 50086 w 512999"/>
                <a:gd name="connsiteY3" fmla="*/ 283009 h 411954"/>
                <a:gd name="connsiteX4" fmla="*/ 101664 w 512999"/>
                <a:gd name="connsiteY4" fmla="*/ 231431 h 411954"/>
                <a:gd name="connsiteX5" fmla="*/ 181610 w 512999"/>
                <a:gd name="connsiteY5" fmla="*/ 231431 h 411954"/>
                <a:gd name="connsiteX6" fmla="*/ 198373 w 512999"/>
                <a:gd name="connsiteY6" fmla="*/ 272693 h 411954"/>
                <a:gd name="connsiteX7" fmla="*/ 239636 w 512999"/>
                <a:gd name="connsiteY7" fmla="*/ 289456 h 411954"/>
                <a:gd name="connsiteX8" fmla="*/ 354397 w 512999"/>
                <a:gd name="connsiteY8" fmla="*/ 404217 h 411954"/>
                <a:gd name="connsiteX9" fmla="*/ 389212 w 512999"/>
                <a:gd name="connsiteY9" fmla="*/ 404217 h 411954"/>
                <a:gd name="connsiteX10" fmla="*/ 389212 w 512999"/>
                <a:gd name="connsiteY10" fmla="*/ 369402 h 411954"/>
                <a:gd name="connsiteX11" fmla="*/ 279609 w 512999"/>
                <a:gd name="connsiteY11" fmla="*/ 257220 h 411954"/>
                <a:gd name="connsiteX12" fmla="*/ 279609 w 512999"/>
                <a:gd name="connsiteY12" fmla="*/ 234010 h 411954"/>
                <a:gd name="connsiteX13" fmla="*/ 302819 w 512999"/>
                <a:gd name="connsiteY13" fmla="*/ 234010 h 411954"/>
                <a:gd name="connsiteX14" fmla="*/ 412422 w 512999"/>
                <a:gd name="connsiteY14" fmla="*/ 343613 h 411954"/>
                <a:gd name="connsiteX15" fmla="*/ 447237 w 512999"/>
                <a:gd name="connsiteY15" fmla="*/ 343613 h 411954"/>
                <a:gd name="connsiteX16" fmla="*/ 447237 w 512999"/>
                <a:gd name="connsiteY16" fmla="*/ 308798 h 411954"/>
                <a:gd name="connsiteX17" fmla="*/ 337634 w 512999"/>
                <a:gd name="connsiteY17" fmla="*/ 199194 h 411954"/>
                <a:gd name="connsiteX18" fmla="*/ 337634 w 512999"/>
                <a:gd name="connsiteY18" fmla="*/ 175984 h 411954"/>
                <a:gd name="connsiteX19" fmla="*/ 360844 w 512999"/>
                <a:gd name="connsiteY19" fmla="*/ 175984 h 411954"/>
                <a:gd name="connsiteX20" fmla="*/ 470448 w 512999"/>
                <a:gd name="connsiteY20" fmla="*/ 285588 h 411954"/>
                <a:gd name="connsiteX21" fmla="*/ 505263 w 512999"/>
                <a:gd name="connsiteY21" fmla="*/ 285588 h 411954"/>
                <a:gd name="connsiteX22" fmla="*/ 505263 w 512999"/>
                <a:gd name="connsiteY22" fmla="*/ 250773 h 411954"/>
                <a:gd name="connsiteX23" fmla="*/ 382765 w 512999"/>
                <a:gd name="connsiteY23" fmla="*/ 128274 h 411954"/>
                <a:gd name="connsiteX24" fmla="*/ 292503 w 512999"/>
                <a:gd name="connsiteY24" fmla="*/ 188879 h 411954"/>
                <a:gd name="connsiteX25" fmla="*/ 175163 w 512999"/>
                <a:gd name="connsiteY25" fmla="*/ 177274 h 411954"/>
                <a:gd name="connsiteX26" fmla="*/ 175163 w 512999"/>
                <a:gd name="connsiteY26" fmla="*/ 108933 h 411954"/>
                <a:gd name="connsiteX27" fmla="*/ 255109 w 512999"/>
                <a:gd name="connsiteY27" fmla="*/ 28987 h 411954"/>
                <a:gd name="connsiteX28" fmla="*/ 72007 w 512999"/>
                <a:gd name="connsiteY28" fmla="*/ 49618 h 411954"/>
                <a:gd name="connsiteX29" fmla="*/ 72007 w 512999"/>
                <a:gd name="connsiteY29" fmla="*/ 49618 h 41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12999" h="411954">
                  <a:moveTo>
                    <a:pt x="72007" y="49618"/>
                  </a:moveTo>
                  <a:lnTo>
                    <a:pt x="48797" y="72828"/>
                  </a:lnTo>
                  <a:cubicBezTo>
                    <a:pt x="-7939" y="129564"/>
                    <a:pt x="-19544" y="212089"/>
                    <a:pt x="37191" y="270114"/>
                  </a:cubicBezTo>
                  <a:lnTo>
                    <a:pt x="50086" y="283009"/>
                  </a:lnTo>
                  <a:lnTo>
                    <a:pt x="101664" y="231431"/>
                  </a:lnTo>
                  <a:cubicBezTo>
                    <a:pt x="124874" y="208221"/>
                    <a:pt x="160979" y="208221"/>
                    <a:pt x="181610" y="231431"/>
                  </a:cubicBezTo>
                  <a:cubicBezTo>
                    <a:pt x="193215" y="243036"/>
                    <a:pt x="198373" y="258509"/>
                    <a:pt x="198373" y="272693"/>
                  </a:cubicBezTo>
                  <a:cubicBezTo>
                    <a:pt x="212557" y="272693"/>
                    <a:pt x="228030" y="277851"/>
                    <a:pt x="239636" y="289456"/>
                  </a:cubicBezTo>
                  <a:cubicBezTo>
                    <a:pt x="240925" y="290746"/>
                    <a:pt x="359555" y="409375"/>
                    <a:pt x="354397" y="404217"/>
                  </a:cubicBezTo>
                  <a:cubicBezTo>
                    <a:pt x="364712" y="414533"/>
                    <a:pt x="380186" y="414533"/>
                    <a:pt x="389212" y="404217"/>
                  </a:cubicBezTo>
                  <a:cubicBezTo>
                    <a:pt x="399528" y="393902"/>
                    <a:pt x="399528" y="378428"/>
                    <a:pt x="389212" y="369402"/>
                  </a:cubicBezTo>
                  <a:lnTo>
                    <a:pt x="279609" y="257220"/>
                  </a:lnTo>
                  <a:cubicBezTo>
                    <a:pt x="273161" y="250773"/>
                    <a:pt x="273161" y="240457"/>
                    <a:pt x="279609" y="234010"/>
                  </a:cubicBezTo>
                  <a:cubicBezTo>
                    <a:pt x="286056" y="227562"/>
                    <a:pt x="296371" y="227562"/>
                    <a:pt x="302819" y="234010"/>
                  </a:cubicBezTo>
                  <a:lnTo>
                    <a:pt x="412422" y="343613"/>
                  </a:lnTo>
                  <a:cubicBezTo>
                    <a:pt x="422738" y="353929"/>
                    <a:pt x="438211" y="353929"/>
                    <a:pt x="447237" y="343613"/>
                  </a:cubicBezTo>
                  <a:cubicBezTo>
                    <a:pt x="457553" y="333298"/>
                    <a:pt x="457553" y="317824"/>
                    <a:pt x="447237" y="308798"/>
                  </a:cubicBezTo>
                  <a:lnTo>
                    <a:pt x="337634" y="199194"/>
                  </a:lnTo>
                  <a:cubicBezTo>
                    <a:pt x="331187" y="192747"/>
                    <a:pt x="331187" y="182432"/>
                    <a:pt x="337634" y="175984"/>
                  </a:cubicBezTo>
                  <a:cubicBezTo>
                    <a:pt x="344081" y="169537"/>
                    <a:pt x="354397" y="169537"/>
                    <a:pt x="360844" y="175984"/>
                  </a:cubicBezTo>
                  <a:lnTo>
                    <a:pt x="470448" y="285588"/>
                  </a:lnTo>
                  <a:cubicBezTo>
                    <a:pt x="480763" y="295903"/>
                    <a:pt x="496237" y="295903"/>
                    <a:pt x="505263" y="285588"/>
                  </a:cubicBezTo>
                  <a:cubicBezTo>
                    <a:pt x="515578" y="275272"/>
                    <a:pt x="515578" y="259799"/>
                    <a:pt x="505263" y="250773"/>
                  </a:cubicBezTo>
                  <a:lnTo>
                    <a:pt x="382765" y="128274"/>
                  </a:lnTo>
                  <a:lnTo>
                    <a:pt x="292503" y="188879"/>
                  </a:lnTo>
                  <a:cubicBezTo>
                    <a:pt x="255109" y="213378"/>
                    <a:pt x="206110" y="206931"/>
                    <a:pt x="175163" y="177274"/>
                  </a:cubicBezTo>
                  <a:cubicBezTo>
                    <a:pt x="155821" y="157932"/>
                    <a:pt x="155821" y="126985"/>
                    <a:pt x="175163" y="108933"/>
                  </a:cubicBezTo>
                  <a:lnTo>
                    <a:pt x="255109" y="28987"/>
                  </a:lnTo>
                  <a:cubicBezTo>
                    <a:pt x="198373" y="-18723"/>
                    <a:pt x="124874" y="-4539"/>
                    <a:pt x="72007" y="49618"/>
                  </a:cubicBezTo>
                  <a:lnTo>
                    <a:pt x="72007" y="49618"/>
                  </a:lnTo>
                  <a:close/>
                </a:path>
              </a:pathLst>
            </a:custGeom>
            <a:solidFill>
              <a:srgbClr val="1B2B57"/>
            </a:solidFill>
            <a:ln w="12791" cap="flat">
              <a:noFill/>
              <a:prstDash val="solid"/>
              <a:miter/>
            </a:ln>
          </p:spPr>
          <p:txBody>
            <a:bodyPr rtlCol="0" anchor="ctr"/>
            <a:lstStyle/>
            <a:p>
              <a:endParaRPr lang="en-ZA"/>
            </a:p>
          </p:txBody>
        </p:sp>
      </p:grpSp>
    </p:spTree>
    <p:extLst>
      <p:ext uri="{BB962C8B-B14F-4D97-AF65-F5344CB8AC3E}">
        <p14:creationId xmlns:p14="http://schemas.microsoft.com/office/powerpoint/2010/main" val="41268100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7BD0B8216B9D43965A1D40867D6913" ma:contentTypeVersion="12" ma:contentTypeDescription="Create a new document." ma:contentTypeScope="" ma:versionID="b6baf5595e8930aa828b5ff84d718beb">
  <xsd:schema xmlns:xsd="http://www.w3.org/2001/XMLSchema" xmlns:xs="http://www.w3.org/2001/XMLSchema" xmlns:p="http://schemas.microsoft.com/office/2006/metadata/properties" xmlns:ns2="6c11edfa-6632-4511-ba6b-485b04ff2671" xmlns:ns3="e84f228e-3440-4fe9-a1d4-5c6fc19ab847" targetNamespace="http://schemas.microsoft.com/office/2006/metadata/properties" ma:root="true" ma:fieldsID="ecc8bb34ce4515c17b6106de48eac5d6" ns2:_="" ns3:_="">
    <xsd:import namespace="6c11edfa-6632-4511-ba6b-485b04ff2671"/>
    <xsd:import namespace="e84f228e-3440-4fe9-a1d4-5c6fc19ab8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1edfa-6632-4511-ba6b-485b04ff26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4f228e-3440-4fe9-a1d4-5c6fc19ab84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4B0E5F-473F-41E4-B7D7-225372AE951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3356CBA-9083-41AF-B3CB-060B424C6F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11edfa-6632-4511-ba6b-485b04ff2671"/>
    <ds:schemaRef ds:uri="e84f228e-3440-4fe9-a1d4-5c6fc19ab8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576B11-928F-424C-9EFA-8CC8E2F400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139</TotalTime>
  <Words>259</Words>
  <Application>Microsoft Office PowerPoint</Application>
  <PresentationFormat>A4 Paper (210x297 mm)</PresentationFormat>
  <Paragraphs>27</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Puleng Ramabu</dc:creator>
  <cp:lastModifiedBy>Katherine Wilson</cp:lastModifiedBy>
  <cp:revision>20</cp:revision>
  <dcterms:created xsi:type="dcterms:W3CDTF">2021-01-11T10:32:06Z</dcterms:created>
  <dcterms:modified xsi:type="dcterms:W3CDTF">2021-01-18T07:18:12Z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0x0101002C7BD0B8216B9D43965A1D40867D6913</vt:lpwstr>
  </property>
</Properties>
</file>