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ink/ink1.xml" ContentType="application/inkml+xml"/>
  <Override PartName="/ppt/ink/ink2.xml" ContentType="application/inkml+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3" r:id="rId3"/>
    <p:sldId id="257" r:id="rId4"/>
    <p:sldId id="259" r:id="rId5"/>
    <p:sldId id="260" r:id="rId6"/>
    <p:sldId id="258" r:id="rId7"/>
    <p:sldId id="261" r:id="rId8"/>
    <p:sldId id="263" r:id="rId9"/>
    <p:sldId id="262" r:id="rId10"/>
    <p:sldId id="265" r:id="rId11"/>
    <p:sldId id="264" r:id="rId12"/>
    <p:sldId id="266" r:id="rId13"/>
    <p:sldId id="268" r:id="rId14"/>
    <p:sldId id="269" r:id="rId15"/>
    <p:sldId id="267" r:id="rId16"/>
    <p:sldId id="270" r:id="rId17"/>
    <p:sldId id="271" r:id="rId18"/>
    <p:sldId id="272"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EC354E-ACE2-4D43-B19F-090D0F32F55D}" v="156" dt="2021-05-18T18:44:57.2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90" d="100"/>
          <a:sy n="90" d="100"/>
        </p:scale>
        <p:origin x="576" y="66"/>
      </p:cViewPr>
      <p:guideLst>
        <p:guide orient="horz" pos="2160"/>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1F3BD0-5D06-48CF-8262-AC735706C4BD}"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ZA"/>
        </a:p>
      </dgm:t>
    </dgm:pt>
    <dgm:pt modelId="{C082A5B7-6730-42FE-B327-A8DD100D1310}">
      <dgm:prSet phldrT="[Text]" custT="1"/>
      <dgm:spPr/>
      <dgm:t>
        <a:bodyPr/>
        <a:lstStyle/>
        <a:p>
          <a:r>
            <a:rPr lang="en-ZA" sz="2400" dirty="0">
              <a:solidFill>
                <a:srgbClr val="FF0000"/>
              </a:solidFill>
            </a:rPr>
            <a:t>Miss</a:t>
          </a:r>
        </a:p>
        <a:p>
          <a:r>
            <a:rPr lang="en-ZA" sz="2400" dirty="0">
              <a:solidFill>
                <a:srgbClr val="FF0000"/>
              </a:solidFill>
            </a:rPr>
            <a:t>Deadline</a:t>
          </a:r>
        </a:p>
      </dgm:t>
    </dgm:pt>
    <dgm:pt modelId="{5C3D6E38-F41E-43C2-8D2B-CBAE03F824B7}" type="parTrans" cxnId="{90527AE0-C7B9-43FE-A6E4-931B074B987F}">
      <dgm:prSet/>
      <dgm:spPr/>
      <dgm:t>
        <a:bodyPr/>
        <a:lstStyle/>
        <a:p>
          <a:endParaRPr lang="en-ZA"/>
        </a:p>
      </dgm:t>
    </dgm:pt>
    <dgm:pt modelId="{E2B2B4E5-F162-4505-A7C7-704FBA731AC7}" type="sibTrans" cxnId="{90527AE0-C7B9-43FE-A6E4-931B074B987F}">
      <dgm:prSet/>
      <dgm:spPr/>
      <dgm:t>
        <a:bodyPr/>
        <a:lstStyle/>
        <a:p>
          <a:endParaRPr lang="en-ZA"/>
        </a:p>
      </dgm:t>
    </dgm:pt>
    <dgm:pt modelId="{9DC89068-71BE-4A3D-A445-3BE2431D69E9}">
      <dgm:prSet phldrT="[Text]"/>
      <dgm:spPr/>
      <dgm:t>
        <a:bodyPr/>
        <a:lstStyle/>
        <a:p>
          <a:r>
            <a:rPr lang="en-ZA" dirty="0"/>
            <a:t>Guilt</a:t>
          </a:r>
        </a:p>
      </dgm:t>
    </dgm:pt>
    <dgm:pt modelId="{59B9CED5-03B2-4532-B3DD-CB73271C4D55}" type="parTrans" cxnId="{80F9BC07-58FB-4C0D-8E7C-8698B223F3A9}">
      <dgm:prSet/>
      <dgm:spPr/>
      <dgm:t>
        <a:bodyPr/>
        <a:lstStyle/>
        <a:p>
          <a:endParaRPr lang="en-ZA"/>
        </a:p>
      </dgm:t>
    </dgm:pt>
    <dgm:pt modelId="{A3F5B596-861A-4FAF-A613-B7BF2B45C3BA}" type="sibTrans" cxnId="{80F9BC07-58FB-4C0D-8E7C-8698B223F3A9}">
      <dgm:prSet/>
      <dgm:spPr/>
      <dgm:t>
        <a:bodyPr/>
        <a:lstStyle/>
        <a:p>
          <a:endParaRPr lang="en-ZA"/>
        </a:p>
      </dgm:t>
    </dgm:pt>
    <dgm:pt modelId="{8404AE7D-AA42-4DAD-B4B5-0281F54075DF}">
      <dgm:prSet phldrT="[Text]"/>
      <dgm:spPr/>
      <dgm:t>
        <a:bodyPr/>
        <a:lstStyle/>
        <a:p>
          <a:r>
            <a:rPr lang="en-ZA" dirty="0"/>
            <a:t>Anxiety</a:t>
          </a:r>
        </a:p>
      </dgm:t>
    </dgm:pt>
    <dgm:pt modelId="{1A547987-9BC8-495C-98DA-D88A84565E10}" type="parTrans" cxnId="{02FFAE0A-93CE-40BA-92F8-0BBC73B002CB}">
      <dgm:prSet/>
      <dgm:spPr/>
      <dgm:t>
        <a:bodyPr/>
        <a:lstStyle/>
        <a:p>
          <a:endParaRPr lang="en-ZA"/>
        </a:p>
      </dgm:t>
    </dgm:pt>
    <dgm:pt modelId="{2E75B2CE-F6AE-4220-89B3-F2C5040622F1}" type="sibTrans" cxnId="{02FFAE0A-93CE-40BA-92F8-0BBC73B002CB}">
      <dgm:prSet/>
      <dgm:spPr/>
      <dgm:t>
        <a:bodyPr/>
        <a:lstStyle/>
        <a:p>
          <a:endParaRPr lang="en-ZA"/>
        </a:p>
      </dgm:t>
    </dgm:pt>
    <dgm:pt modelId="{D843C8BF-FC8B-47F1-962A-E54823C81A88}">
      <dgm:prSet phldrT="[Text]"/>
      <dgm:spPr/>
      <dgm:t>
        <a:bodyPr/>
        <a:lstStyle/>
        <a:p>
          <a:r>
            <a:rPr lang="en-ZA" dirty="0"/>
            <a:t>Try and push through</a:t>
          </a:r>
        </a:p>
      </dgm:t>
    </dgm:pt>
    <dgm:pt modelId="{59F0E17A-C544-4D9F-9CAF-2A0EAD893D5D}" type="parTrans" cxnId="{40DD5FD2-0F91-4798-B8BE-ABC03D1A33AD}">
      <dgm:prSet/>
      <dgm:spPr/>
      <dgm:t>
        <a:bodyPr/>
        <a:lstStyle/>
        <a:p>
          <a:endParaRPr lang="en-ZA"/>
        </a:p>
      </dgm:t>
    </dgm:pt>
    <dgm:pt modelId="{B252E48A-7EDC-4038-BFE8-2D647905BD30}" type="sibTrans" cxnId="{40DD5FD2-0F91-4798-B8BE-ABC03D1A33AD}">
      <dgm:prSet/>
      <dgm:spPr/>
      <dgm:t>
        <a:bodyPr/>
        <a:lstStyle/>
        <a:p>
          <a:endParaRPr lang="en-ZA"/>
        </a:p>
      </dgm:t>
    </dgm:pt>
    <dgm:pt modelId="{49262E1D-87E0-47AB-AFF2-41A83D59514C}">
      <dgm:prSet phldrT="[Text]"/>
      <dgm:spPr/>
      <dgm:t>
        <a:bodyPr/>
        <a:lstStyle/>
        <a:p>
          <a:r>
            <a:rPr lang="en-ZA" dirty="0"/>
            <a:t>Exhausted</a:t>
          </a:r>
        </a:p>
      </dgm:t>
    </dgm:pt>
    <dgm:pt modelId="{CB33A9E1-3CE1-438E-B3BD-2B6825EC03FF}" type="parTrans" cxnId="{46E7430D-726E-4210-8D5C-D1736450E504}">
      <dgm:prSet/>
      <dgm:spPr/>
      <dgm:t>
        <a:bodyPr/>
        <a:lstStyle/>
        <a:p>
          <a:endParaRPr lang="en-ZA"/>
        </a:p>
      </dgm:t>
    </dgm:pt>
    <dgm:pt modelId="{B68FE22B-05FE-48D0-B97D-2FD5D9BFB9F0}" type="sibTrans" cxnId="{46E7430D-726E-4210-8D5C-D1736450E504}">
      <dgm:prSet/>
      <dgm:spPr/>
      <dgm:t>
        <a:bodyPr/>
        <a:lstStyle/>
        <a:p>
          <a:endParaRPr lang="en-ZA"/>
        </a:p>
      </dgm:t>
    </dgm:pt>
    <dgm:pt modelId="{882425F7-F270-460A-8DC1-F9B0B7843F3A}" type="pres">
      <dgm:prSet presAssocID="{051F3BD0-5D06-48CF-8262-AC735706C4BD}" presName="cycle" presStyleCnt="0">
        <dgm:presLayoutVars>
          <dgm:dir/>
          <dgm:resizeHandles val="exact"/>
        </dgm:presLayoutVars>
      </dgm:prSet>
      <dgm:spPr/>
    </dgm:pt>
    <dgm:pt modelId="{02E30634-B710-4999-A64D-10D4A6D824B3}" type="pres">
      <dgm:prSet presAssocID="{C082A5B7-6730-42FE-B327-A8DD100D1310}" presName="dummy" presStyleCnt="0"/>
      <dgm:spPr/>
    </dgm:pt>
    <dgm:pt modelId="{A36203B5-E5DB-4E21-9B25-EEF1519A6B89}" type="pres">
      <dgm:prSet presAssocID="{C082A5B7-6730-42FE-B327-A8DD100D1310}" presName="node" presStyleLbl="revTx" presStyleIdx="0" presStyleCnt="5" custScaleX="166953" custScaleY="47850">
        <dgm:presLayoutVars>
          <dgm:bulletEnabled val="1"/>
        </dgm:presLayoutVars>
      </dgm:prSet>
      <dgm:spPr/>
    </dgm:pt>
    <dgm:pt modelId="{7506D2E9-9F99-44C0-92BC-9C8EA4C6EF6B}" type="pres">
      <dgm:prSet presAssocID="{E2B2B4E5-F162-4505-A7C7-704FBA731AC7}" presName="sibTrans" presStyleLbl="node1" presStyleIdx="0" presStyleCnt="5" custLinFactNeighborX="1794" custLinFactNeighborY="7176"/>
      <dgm:spPr/>
    </dgm:pt>
    <dgm:pt modelId="{E32105B6-1989-4EE4-9A1E-F02E7153D4B4}" type="pres">
      <dgm:prSet presAssocID="{9DC89068-71BE-4A3D-A445-3BE2431D69E9}" presName="dummy" presStyleCnt="0"/>
      <dgm:spPr/>
    </dgm:pt>
    <dgm:pt modelId="{C0CA8450-7B2F-4193-862D-CF00A8A4CF7A}" type="pres">
      <dgm:prSet presAssocID="{9DC89068-71BE-4A3D-A445-3BE2431D69E9}" presName="node" presStyleLbl="revTx" presStyleIdx="1" presStyleCnt="5">
        <dgm:presLayoutVars>
          <dgm:bulletEnabled val="1"/>
        </dgm:presLayoutVars>
      </dgm:prSet>
      <dgm:spPr/>
    </dgm:pt>
    <dgm:pt modelId="{4052CC9C-4351-4086-8624-A097F9289C98}" type="pres">
      <dgm:prSet presAssocID="{A3F5B596-861A-4FAF-A613-B7BF2B45C3BA}" presName="sibTrans" presStyleLbl="node1" presStyleIdx="1" presStyleCnt="5"/>
      <dgm:spPr/>
    </dgm:pt>
    <dgm:pt modelId="{4982CA14-4611-4B96-94C6-199B8EEBC221}" type="pres">
      <dgm:prSet presAssocID="{8404AE7D-AA42-4DAD-B4B5-0281F54075DF}" presName="dummy" presStyleCnt="0"/>
      <dgm:spPr/>
    </dgm:pt>
    <dgm:pt modelId="{4C4B22A9-4985-432D-9BEB-53BD271600F9}" type="pres">
      <dgm:prSet presAssocID="{8404AE7D-AA42-4DAD-B4B5-0281F54075DF}" presName="node" presStyleLbl="revTx" presStyleIdx="2" presStyleCnt="5">
        <dgm:presLayoutVars>
          <dgm:bulletEnabled val="1"/>
        </dgm:presLayoutVars>
      </dgm:prSet>
      <dgm:spPr/>
    </dgm:pt>
    <dgm:pt modelId="{5BFD8E16-FC53-4FCB-B14A-8AF79F02ADEC}" type="pres">
      <dgm:prSet presAssocID="{2E75B2CE-F6AE-4220-89B3-F2C5040622F1}" presName="sibTrans" presStyleLbl="node1" presStyleIdx="2" presStyleCnt="5"/>
      <dgm:spPr/>
    </dgm:pt>
    <dgm:pt modelId="{45862206-F5E1-4AF7-8756-C951B0E2E593}" type="pres">
      <dgm:prSet presAssocID="{D843C8BF-FC8B-47F1-962A-E54823C81A88}" presName="dummy" presStyleCnt="0"/>
      <dgm:spPr/>
    </dgm:pt>
    <dgm:pt modelId="{FA2E07A6-E544-4435-824E-CB9D189512C9}" type="pres">
      <dgm:prSet presAssocID="{D843C8BF-FC8B-47F1-962A-E54823C81A88}" presName="node" presStyleLbl="revTx" presStyleIdx="3" presStyleCnt="5">
        <dgm:presLayoutVars>
          <dgm:bulletEnabled val="1"/>
        </dgm:presLayoutVars>
      </dgm:prSet>
      <dgm:spPr/>
    </dgm:pt>
    <dgm:pt modelId="{82EF224A-EEA1-4A35-AE24-34139E11C564}" type="pres">
      <dgm:prSet presAssocID="{B252E48A-7EDC-4038-BFE8-2D647905BD30}" presName="sibTrans" presStyleLbl="node1" presStyleIdx="3" presStyleCnt="5"/>
      <dgm:spPr/>
    </dgm:pt>
    <dgm:pt modelId="{C7722770-B8B2-457D-9DE2-3912FB80434E}" type="pres">
      <dgm:prSet presAssocID="{49262E1D-87E0-47AB-AFF2-41A83D59514C}" presName="dummy" presStyleCnt="0"/>
      <dgm:spPr/>
    </dgm:pt>
    <dgm:pt modelId="{4F28ED12-87DE-4CAB-B374-6922B94FC8B5}" type="pres">
      <dgm:prSet presAssocID="{49262E1D-87E0-47AB-AFF2-41A83D59514C}" presName="node" presStyleLbl="revTx" presStyleIdx="4" presStyleCnt="5">
        <dgm:presLayoutVars>
          <dgm:bulletEnabled val="1"/>
        </dgm:presLayoutVars>
      </dgm:prSet>
      <dgm:spPr/>
    </dgm:pt>
    <dgm:pt modelId="{9602FEB0-6588-44AB-A0DC-01F5CEB0E29E}" type="pres">
      <dgm:prSet presAssocID="{B68FE22B-05FE-48D0-B97D-2FD5D9BFB9F0}" presName="sibTrans" presStyleLbl="node1" presStyleIdx="4" presStyleCnt="5"/>
      <dgm:spPr/>
    </dgm:pt>
  </dgm:ptLst>
  <dgm:cxnLst>
    <dgm:cxn modelId="{80F9BC07-58FB-4C0D-8E7C-8698B223F3A9}" srcId="{051F3BD0-5D06-48CF-8262-AC735706C4BD}" destId="{9DC89068-71BE-4A3D-A445-3BE2431D69E9}" srcOrd="1" destOrd="0" parTransId="{59B9CED5-03B2-4532-B3DD-CB73271C4D55}" sibTransId="{A3F5B596-861A-4FAF-A613-B7BF2B45C3BA}"/>
    <dgm:cxn modelId="{02FFAE0A-93CE-40BA-92F8-0BBC73B002CB}" srcId="{051F3BD0-5D06-48CF-8262-AC735706C4BD}" destId="{8404AE7D-AA42-4DAD-B4B5-0281F54075DF}" srcOrd="2" destOrd="0" parTransId="{1A547987-9BC8-495C-98DA-D88A84565E10}" sibTransId="{2E75B2CE-F6AE-4220-89B3-F2C5040622F1}"/>
    <dgm:cxn modelId="{46E7430D-726E-4210-8D5C-D1736450E504}" srcId="{051F3BD0-5D06-48CF-8262-AC735706C4BD}" destId="{49262E1D-87E0-47AB-AFF2-41A83D59514C}" srcOrd="4" destOrd="0" parTransId="{CB33A9E1-3CE1-438E-B3BD-2B6825EC03FF}" sibTransId="{B68FE22B-05FE-48D0-B97D-2FD5D9BFB9F0}"/>
    <dgm:cxn modelId="{CAAF1110-6A32-4246-A6B4-6310E0DC8590}" type="presOf" srcId="{C082A5B7-6730-42FE-B327-A8DD100D1310}" destId="{A36203B5-E5DB-4E21-9B25-EEF1519A6B89}" srcOrd="0" destOrd="0" presId="urn:microsoft.com/office/officeart/2005/8/layout/cycle1"/>
    <dgm:cxn modelId="{3CC8B466-4BE7-4EAD-89F1-C8B7E4FF6680}" type="presOf" srcId="{E2B2B4E5-F162-4505-A7C7-704FBA731AC7}" destId="{7506D2E9-9F99-44C0-92BC-9C8EA4C6EF6B}" srcOrd="0" destOrd="0" presId="urn:microsoft.com/office/officeart/2005/8/layout/cycle1"/>
    <dgm:cxn modelId="{C0794472-910C-4F1E-AE16-57F8C3405C07}" type="presOf" srcId="{A3F5B596-861A-4FAF-A613-B7BF2B45C3BA}" destId="{4052CC9C-4351-4086-8624-A097F9289C98}" srcOrd="0" destOrd="0" presId="urn:microsoft.com/office/officeart/2005/8/layout/cycle1"/>
    <dgm:cxn modelId="{7CE30754-2009-4239-8E0D-0EC91FED96EB}" type="presOf" srcId="{051F3BD0-5D06-48CF-8262-AC735706C4BD}" destId="{882425F7-F270-460A-8DC1-F9B0B7843F3A}" srcOrd="0" destOrd="0" presId="urn:microsoft.com/office/officeart/2005/8/layout/cycle1"/>
    <dgm:cxn modelId="{9508909F-9048-4F58-BCD1-34DE244E45D8}" type="presOf" srcId="{D843C8BF-FC8B-47F1-962A-E54823C81A88}" destId="{FA2E07A6-E544-4435-824E-CB9D189512C9}" srcOrd="0" destOrd="0" presId="urn:microsoft.com/office/officeart/2005/8/layout/cycle1"/>
    <dgm:cxn modelId="{2FCB72AF-A1C8-4357-B5E8-8C9EF06368D7}" type="presOf" srcId="{9DC89068-71BE-4A3D-A445-3BE2431D69E9}" destId="{C0CA8450-7B2F-4193-862D-CF00A8A4CF7A}" srcOrd="0" destOrd="0" presId="urn:microsoft.com/office/officeart/2005/8/layout/cycle1"/>
    <dgm:cxn modelId="{77C6DACA-3697-433A-BFA2-5196FC05DD46}" type="presOf" srcId="{B252E48A-7EDC-4038-BFE8-2D647905BD30}" destId="{82EF224A-EEA1-4A35-AE24-34139E11C564}" srcOrd="0" destOrd="0" presId="urn:microsoft.com/office/officeart/2005/8/layout/cycle1"/>
    <dgm:cxn modelId="{40DD5FD2-0F91-4798-B8BE-ABC03D1A33AD}" srcId="{051F3BD0-5D06-48CF-8262-AC735706C4BD}" destId="{D843C8BF-FC8B-47F1-962A-E54823C81A88}" srcOrd="3" destOrd="0" parTransId="{59F0E17A-C544-4D9F-9CAF-2A0EAD893D5D}" sibTransId="{B252E48A-7EDC-4038-BFE8-2D647905BD30}"/>
    <dgm:cxn modelId="{DCDEF5D8-02A8-4614-90F1-B42B6EF07F9A}" type="presOf" srcId="{49262E1D-87E0-47AB-AFF2-41A83D59514C}" destId="{4F28ED12-87DE-4CAB-B374-6922B94FC8B5}" srcOrd="0" destOrd="0" presId="urn:microsoft.com/office/officeart/2005/8/layout/cycle1"/>
    <dgm:cxn modelId="{0B3D73DE-9C6A-405B-B7AA-205FCE7B0CD7}" type="presOf" srcId="{8404AE7D-AA42-4DAD-B4B5-0281F54075DF}" destId="{4C4B22A9-4985-432D-9BEB-53BD271600F9}" srcOrd="0" destOrd="0" presId="urn:microsoft.com/office/officeart/2005/8/layout/cycle1"/>
    <dgm:cxn modelId="{90527AE0-C7B9-43FE-A6E4-931B074B987F}" srcId="{051F3BD0-5D06-48CF-8262-AC735706C4BD}" destId="{C082A5B7-6730-42FE-B327-A8DD100D1310}" srcOrd="0" destOrd="0" parTransId="{5C3D6E38-F41E-43C2-8D2B-CBAE03F824B7}" sibTransId="{E2B2B4E5-F162-4505-A7C7-704FBA731AC7}"/>
    <dgm:cxn modelId="{611532E7-1948-45EE-ABEE-29F8C87A48EE}" type="presOf" srcId="{B68FE22B-05FE-48D0-B97D-2FD5D9BFB9F0}" destId="{9602FEB0-6588-44AB-A0DC-01F5CEB0E29E}" srcOrd="0" destOrd="0" presId="urn:microsoft.com/office/officeart/2005/8/layout/cycle1"/>
    <dgm:cxn modelId="{0B7026ED-4AD1-4DF9-8400-6F91F8E5CB95}" type="presOf" srcId="{2E75B2CE-F6AE-4220-89B3-F2C5040622F1}" destId="{5BFD8E16-FC53-4FCB-B14A-8AF79F02ADEC}" srcOrd="0" destOrd="0" presId="urn:microsoft.com/office/officeart/2005/8/layout/cycle1"/>
    <dgm:cxn modelId="{787363A4-47BA-43DC-9497-0DBA8AACE322}" type="presParOf" srcId="{882425F7-F270-460A-8DC1-F9B0B7843F3A}" destId="{02E30634-B710-4999-A64D-10D4A6D824B3}" srcOrd="0" destOrd="0" presId="urn:microsoft.com/office/officeart/2005/8/layout/cycle1"/>
    <dgm:cxn modelId="{102AF716-DD1C-43C4-9395-7D0119AE4597}" type="presParOf" srcId="{882425F7-F270-460A-8DC1-F9B0B7843F3A}" destId="{A36203B5-E5DB-4E21-9B25-EEF1519A6B89}" srcOrd="1" destOrd="0" presId="urn:microsoft.com/office/officeart/2005/8/layout/cycle1"/>
    <dgm:cxn modelId="{BEBC8A89-B7DD-4ACE-A23D-3BC798DED82C}" type="presParOf" srcId="{882425F7-F270-460A-8DC1-F9B0B7843F3A}" destId="{7506D2E9-9F99-44C0-92BC-9C8EA4C6EF6B}" srcOrd="2" destOrd="0" presId="urn:microsoft.com/office/officeart/2005/8/layout/cycle1"/>
    <dgm:cxn modelId="{6B70BCEA-9111-436E-BBB7-E11503405FFF}" type="presParOf" srcId="{882425F7-F270-460A-8DC1-F9B0B7843F3A}" destId="{E32105B6-1989-4EE4-9A1E-F02E7153D4B4}" srcOrd="3" destOrd="0" presId="urn:microsoft.com/office/officeart/2005/8/layout/cycle1"/>
    <dgm:cxn modelId="{F17B7AEF-F8CB-4D26-8E4C-1EBB85E33786}" type="presParOf" srcId="{882425F7-F270-460A-8DC1-F9B0B7843F3A}" destId="{C0CA8450-7B2F-4193-862D-CF00A8A4CF7A}" srcOrd="4" destOrd="0" presId="urn:microsoft.com/office/officeart/2005/8/layout/cycle1"/>
    <dgm:cxn modelId="{97E4AE04-986E-45A3-A56D-354F6800D2ED}" type="presParOf" srcId="{882425F7-F270-460A-8DC1-F9B0B7843F3A}" destId="{4052CC9C-4351-4086-8624-A097F9289C98}" srcOrd="5" destOrd="0" presId="urn:microsoft.com/office/officeart/2005/8/layout/cycle1"/>
    <dgm:cxn modelId="{E34CDE72-92AE-4A0C-B653-7CB10B869C5D}" type="presParOf" srcId="{882425F7-F270-460A-8DC1-F9B0B7843F3A}" destId="{4982CA14-4611-4B96-94C6-199B8EEBC221}" srcOrd="6" destOrd="0" presId="urn:microsoft.com/office/officeart/2005/8/layout/cycle1"/>
    <dgm:cxn modelId="{117F3CCF-6AE0-4720-8A09-C64048B1618A}" type="presParOf" srcId="{882425F7-F270-460A-8DC1-F9B0B7843F3A}" destId="{4C4B22A9-4985-432D-9BEB-53BD271600F9}" srcOrd="7" destOrd="0" presId="urn:microsoft.com/office/officeart/2005/8/layout/cycle1"/>
    <dgm:cxn modelId="{94F41FD8-144C-4E75-9680-C762A5E2B266}" type="presParOf" srcId="{882425F7-F270-460A-8DC1-F9B0B7843F3A}" destId="{5BFD8E16-FC53-4FCB-B14A-8AF79F02ADEC}" srcOrd="8" destOrd="0" presId="urn:microsoft.com/office/officeart/2005/8/layout/cycle1"/>
    <dgm:cxn modelId="{1BF62BE8-9D73-4896-BB84-50D1458416F2}" type="presParOf" srcId="{882425F7-F270-460A-8DC1-F9B0B7843F3A}" destId="{45862206-F5E1-4AF7-8756-C951B0E2E593}" srcOrd="9" destOrd="0" presId="urn:microsoft.com/office/officeart/2005/8/layout/cycle1"/>
    <dgm:cxn modelId="{58BD26E3-9205-410F-BF9F-D20F2528F264}" type="presParOf" srcId="{882425F7-F270-460A-8DC1-F9B0B7843F3A}" destId="{FA2E07A6-E544-4435-824E-CB9D189512C9}" srcOrd="10" destOrd="0" presId="urn:microsoft.com/office/officeart/2005/8/layout/cycle1"/>
    <dgm:cxn modelId="{5EB31E06-8603-4912-96A6-F5D8CB75F17A}" type="presParOf" srcId="{882425F7-F270-460A-8DC1-F9B0B7843F3A}" destId="{82EF224A-EEA1-4A35-AE24-34139E11C564}" srcOrd="11" destOrd="0" presId="urn:microsoft.com/office/officeart/2005/8/layout/cycle1"/>
    <dgm:cxn modelId="{6C30D0F2-9C57-416F-BFD5-812A167E37AE}" type="presParOf" srcId="{882425F7-F270-460A-8DC1-F9B0B7843F3A}" destId="{C7722770-B8B2-457D-9DE2-3912FB80434E}" srcOrd="12" destOrd="0" presId="urn:microsoft.com/office/officeart/2005/8/layout/cycle1"/>
    <dgm:cxn modelId="{16A59490-3C7F-44BA-A23A-405C181909D9}" type="presParOf" srcId="{882425F7-F270-460A-8DC1-F9B0B7843F3A}" destId="{4F28ED12-87DE-4CAB-B374-6922B94FC8B5}" srcOrd="13" destOrd="0" presId="urn:microsoft.com/office/officeart/2005/8/layout/cycle1"/>
    <dgm:cxn modelId="{F33DCD20-D774-4A38-AF3A-C59AD31F4320}" type="presParOf" srcId="{882425F7-F270-460A-8DC1-F9B0B7843F3A}" destId="{9602FEB0-6588-44AB-A0DC-01F5CEB0E29E}" srcOrd="14"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6203B5-E5DB-4E21-9B25-EEF1519A6B89}">
      <dsp:nvSpPr>
        <dsp:cNvPr id="0" name=""/>
        <dsp:cNvSpPr/>
      </dsp:nvSpPr>
      <dsp:spPr>
        <a:xfrm>
          <a:off x="3609255" y="297131"/>
          <a:ext cx="1707737" cy="489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ZA" sz="2400" kern="1200" dirty="0">
              <a:solidFill>
                <a:srgbClr val="FF0000"/>
              </a:solidFill>
            </a:rPr>
            <a:t>Miss</a:t>
          </a:r>
        </a:p>
        <a:p>
          <a:pPr marL="0" lvl="0" indent="0" algn="ctr" defTabSz="1066800">
            <a:lnSpc>
              <a:spcPct val="90000"/>
            </a:lnSpc>
            <a:spcBef>
              <a:spcPct val="0"/>
            </a:spcBef>
            <a:spcAft>
              <a:spcPct val="35000"/>
            </a:spcAft>
            <a:buNone/>
          </a:pPr>
          <a:r>
            <a:rPr lang="en-ZA" sz="2400" kern="1200" dirty="0">
              <a:solidFill>
                <a:srgbClr val="FF0000"/>
              </a:solidFill>
            </a:rPr>
            <a:t>Deadline</a:t>
          </a:r>
        </a:p>
      </dsp:txBody>
      <dsp:txXfrm>
        <a:off x="3609255" y="297131"/>
        <a:ext cx="1707737" cy="489450"/>
      </dsp:txXfrm>
    </dsp:sp>
    <dsp:sp modelId="{7506D2E9-9F99-44C0-92BC-9C8EA4C6EF6B}">
      <dsp:nvSpPr>
        <dsp:cNvPr id="0" name=""/>
        <dsp:cNvSpPr/>
      </dsp:nvSpPr>
      <dsp:spPr>
        <a:xfrm>
          <a:off x="1613132" y="275992"/>
          <a:ext cx="3836578" cy="3836578"/>
        </a:xfrm>
        <a:prstGeom prst="circularArrow">
          <a:avLst>
            <a:gd name="adj1" fmla="val 5199"/>
            <a:gd name="adj2" fmla="val 335827"/>
            <a:gd name="adj3" fmla="val 21293594"/>
            <a:gd name="adj4" fmla="val 19097922"/>
            <a:gd name="adj5" fmla="val 606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0CA8450-7B2F-4193-862D-CF00A8A4CF7A}">
      <dsp:nvSpPr>
        <dsp:cNvPr id="0" name=""/>
        <dsp:cNvSpPr/>
      </dsp:nvSpPr>
      <dsp:spPr>
        <a:xfrm>
          <a:off x="4570043" y="1933536"/>
          <a:ext cx="1022885" cy="1022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ZA" sz="1800" kern="1200" dirty="0"/>
            <a:t>Guilt</a:t>
          </a:r>
        </a:p>
      </dsp:txBody>
      <dsp:txXfrm>
        <a:off x="4570043" y="1933536"/>
        <a:ext cx="1022885" cy="1022885"/>
      </dsp:txXfrm>
    </dsp:sp>
    <dsp:sp modelId="{4052CC9C-4351-4086-8624-A097F9289C98}">
      <dsp:nvSpPr>
        <dsp:cNvPr id="0" name=""/>
        <dsp:cNvSpPr/>
      </dsp:nvSpPr>
      <dsp:spPr>
        <a:xfrm>
          <a:off x="1544304" y="679"/>
          <a:ext cx="3836578" cy="3836578"/>
        </a:xfrm>
        <a:prstGeom prst="circularArrow">
          <a:avLst>
            <a:gd name="adj1" fmla="val 5199"/>
            <a:gd name="adj2" fmla="val 335827"/>
            <a:gd name="adj3" fmla="val 4015063"/>
            <a:gd name="adj4" fmla="val 2253097"/>
            <a:gd name="adj5" fmla="val 606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C4B22A9-4985-432D-9BEB-53BD271600F9}">
      <dsp:nvSpPr>
        <dsp:cNvPr id="0" name=""/>
        <dsp:cNvSpPr/>
      </dsp:nvSpPr>
      <dsp:spPr>
        <a:xfrm>
          <a:off x="2951150" y="3109731"/>
          <a:ext cx="1022885" cy="1022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ZA" sz="1800" kern="1200" dirty="0"/>
            <a:t>Anxiety</a:t>
          </a:r>
        </a:p>
      </dsp:txBody>
      <dsp:txXfrm>
        <a:off x="2951150" y="3109731"/>
        <a:ext cx="1022885" cy="1022885"/>
      </dsp:txXfrm>
    </dsp:sp>
    <dsp:sp modelId="{5BFD8E16-FC53-4FCB-B14A-8AF79F02ADEC}">
      <dsp:nvSpPr>
        <dsp:cNvPr id="0" name=""/>
        <dsp:cNvSpPr/>
      </dsp:nvSpPr>
      <dsp:spPr>
        <a:xfrm>
          <a:off x="1544304" y="679"/>
          <a:ext cx="3836578" cy="3836578"/>
        </a:xfrm>
        <a:prstGeom prst="circularArrow">
          <a:avLst>
            <a:gd name="adj1" fmla="val 5199"/>
            <a:gd name="adj2" fmla="val 335827"/>
            <a:gd name="adj3" fmla="val 8211076"/>
            <a:gd name="adj4" fmla="val 6449110"/>
            <a:gd name="adj5" fmla="val 606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2E07A6-E544-4435-824E-CB9D189512C9}">
      <dsp:nvSpPr>
        <dsp:cNvPr id="0" name=""/>
        <dsp:cNvSpPr/>
      </dsp:nvSpPr>
      <dsp:spPr>
        <a:xfrm>
          <a:off x="1332257" y="1933536"/>
          <a:ext cx="1022885" cy="1022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ZA" sz="1800" kern="1200" dirty="0"/>
            <a:t>Try and push through</a:t>
          </a:r>
        </a:p>
      </dsp:txBody>
      <dsp:txXfrm>
        <a:off x="1332257" y="1933536"/>
        <a:ext cx="1022885" cy="1022885"/>
      </dsp:txXfrm>
    </dsp:sp>
    <dsp:sp modelId="{82EF224A-EEA1-4A35-AE24-34139E11C564}">
      <dsp:nvSpPr>
        <dsp:cNvPr id="0" name=""/>
        <dsp:cNvSpPr/>
      </dsp:nvSpPr>
      <dsp:spPr>
        <a:xfrm>
          <a:off x="1544304" y="679"/>
          <a:ext cx="3836578" cy="3836578"/>
        </a:xfrm>
        <a:prstGeom prst="circularArrow">
          <a:avLst>
            <a:gd name="adj1" fmla="val 5199"/>
            <a:gd name="adj2" fmla="val 335827"/>
            <a:gd name="adj3" fmla="val 12298243"/>
            <a:gd name="adj4" fmla="val 10770579"/>
            <a:gd name="adj5" fmla="val 606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F28ED12-87DE-4CAB-B374-6922B94FC8B5}">
      <dsp:nvSpPr>
        <dsp:cNvPr id="0" name=""/>
        <dsp:cNvSpPr/>
      </dsp:nvSpPr>
      <dsp:spPr>
        <a:xfrm>
          <a:off x="1950619" y="30413"/>
          <a:ext cx="1022885" cy="1022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ZA" sz="1800" kern="1200" dirty="0"/>
            <a:t>Exhausted</a:t>
          </a:r>
        </a:p>
      </dsp:txBody>
      <dsp:txXfrm>
        <a:off x="1950619" y="30413"/>
        <a:ext cx="1022885" cy="1022885"/>
      </dsp:txXfrm>
    </dsp:sp>
    <dsp:sp modelId="{9602FEB0-6588-44AB-A0DC-01F5CEB0E29E}">
      <dsp:nvSpPr>
        <dsp:cNvPr id="0" name=""/>
        <dsp:cNvSpPr/>
      </dsp:nvSpPr>
      <dsp:spPr>
        <a:xfrm>
          <a:off x="1544304" y="679"/>
          <a:ext cx="3836578" cy="3836578"/>
        </a:xfrm>
        <a:prstGeom prst="circularArrow">
          <a:avLst>
            <a:gd name="adj1" fmla="val 5199"/>
            <a:gd name="adj2" fmla="val 335827"/>
            <a:gd name="adj3" fmla="val 16924758"/>
            <a:gd name="adj4" fmla="val 15198123"/>
            <a:gd name="adj5" fmla="val 606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5-18T09:57:03.978"/>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24,'321'-15,"270"6,-515 11,-1 3,1 3,126 30,-75-11,-34-9,158 55,-20-5,-140-44,-2 4,138 63,-119-44,108 53,-25-22,-69-31,-34-9,175 68,-42-43,-134-40,94 20,-92-23,93 32,9 8,-124-39,-31-10,39 16,-15-4,20 10,-44-15,1-2,1-1,1-1,0-3,46 9,37 10,-12-3,-25-13,-47-9,-1 2,49 14,-61-13,0 0,0-1,1-2,-1 0,51 2,-34-4,0 2,-1 1,60 16,-59-11,0-2,0-2,60 3,-75-10,-1 1,1 2,33 6,146 45,-52-12,-142-39,20 5,61 22,-40-14,-43-14,0 1,0 0,0 0,-1 1,0 0,11 6,9 7,0-3,50 20,-43-20,50 27,-31-8,-2 2,-2 2,-1 3,-3 1,56 62,-46-37,-4 1,51 85,-24-31,26 42,46 82,14 21,-126-192,53 134,38 80,-47-125,-71-131,0-1,-2 1,9 48,-2-9,-8-27,-3 1,-1 0,-2 71,6 57,47 229,-51-329,-6-56,1 1,0 0,2 0,1-1,6 22,-5-29</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5-18T09:57:16.127"/>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0,'5'0,"1"0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128E351-EFCC-46BB-A494-3D40956B3CB8}" type="datetimeFigureOut">
              <a:rPr lang="en-ZA" smtClean="0"/>
              <a:t>2021/05/19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7AEDAE42-33FB-4EDB-883E-8322B875064C}" type="slidenum">
              <a:rPr lang="en-ZA" smtClean="0"/>
              <a:t>‹#›</a:t>
            </a:fld>
            <a:endParaRPr lang="en-ZA" dirty="0"/>
          </a:p>
        </p:txBody>
      </p:sp>
    </p:spTree>
    <p:extLst>
      <p:ext uri="{BB962C8B-B14F-4D97-AF65-F5344CB8AC3E}">
        <p14:creationId xmlns:p14="http://schemas.microsoft.com/office/powerpoint/2010/main" val="1312956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28E351-EFCC-46BB-A494-3D40956B3CB8}" type="datetimeFigureOut">
              <a:rPr lang="en-ZA" smtClean="0"/>
              <a:t>2021/05/19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7AEDAE42-33FB-4EDB-883E-8322B875064C}" type="slidenum">
              <a:rPr lang="en-ZA" smtClean="0"/>
              <a:t>‹#›</a:t>
            </a:fld>
            <a:endParaRPr lang="en-ZA" dirty="0"/>
          </a:p>
        </p:txBody>
      </p:sp>
    </p:spTree>
    <p:extLst>
      <p:ext uri="{BB962C8B-B14F-4D97-AF65-F5344CB8AC3E}">
        <p14:creationId xmlns:p14="http://schemas.microsoft.com/office/powerpoint/2010/main" val="3519104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28E351-EFCC-46BB-A494-3D40956B3CB8}" type="datetimeFigureOut">
              <a:rPr lang="en-ZA" smtClean="0"/>
              <a:t>2021/05/19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7AEDAE42-33FB-4EDB-883E-8322B875064C}" type="slidenum">
              <a:rPr lang="en-ZA" smtClean="0"/>
              <a:t>‹#›</a:t>
            </a:fld>
            <a:endParaRPr lang="en-ZA" dirty="0"/>
          </a:p>
        </p:txBody>
      </p:sp>
    </p:spTree>
    <p:extLst>
      <p:ext uri="{BB962C8B-B14F-4D97-AF65-F5344CB8AC3E}">
        <p14:creationId xmlns:p14="http://schemas.microsoft.com/office/powerpoint/2010/main" val="1222961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28E351-EFCC-46BB-A494-3D40956B3CB8}" type="datetimeFigureOut">
              <a:rPr lang="en-ZA" smtClean="0"/>
              <a:t>2021/05/19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7AEDAE42-33FB-4EDB-883E-8322B875064C}" type="slidenum">
              <a:rPr lang="en-ZA" smtClean="0"/>
              <a:t>‹#›</a:t>
            </a:fld>
            <a:endParaRPr lang="en-ZA" dirty="0"/>
          </a:p>
        </p:txBody>
      </p:sp>
    </p:spTree>
    <p:extLst>
      <p:ext uri="{BB962C8B-B14F-4D97-AF65-F5344CB8AC3E}">
        <p14:creationId xmlns:p14="http://schemas.microsoft.com/office/powerpoint/2010/main" val="360991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28E351-EFCC-46BB-A494-3D40956B3CB8}" type="datetimeFigureOut">
              <a:rPr lang="en-ZA" smtClean="0"/>
              <a:t>2021/05/19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7AEDAE42-33FB-4EDB-883E-8322B875064C}" type="slidenum">
              <a:rPr lang="en-ZA" smtClean="0"/>
              <a:t>‹#›</a:t>
            </a:fld>
            <a:endParaRPr lang="en-ZA" dirty="0"/>
          </a:p>
        </p:txBody>
      </p:sp>
    </p:spTree>
    <p:extLst>
      <p:ext uri="{BB962C8B-B14F-4D97-AF65-F5344CB8AC3E}">
        <p14:creationId xmlns:p14="http://schemas.microsoft.com/office/powerpoint/2010/main" val="1824776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28E351-EFCC-46BB-A494-3D40956B3CB8}" type="datetimeFigureOut">
              <a:rPr lang="en-ZA" smtClean="0"/>
              <a:t>2021/05/19</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7AEDAE42-33FB-4EDB-883E-8322B875064C}" type="slidenum">
              <a:rPr lang="en-ZA" smtClean="0"/>
              <a:t>‹#›</a:t>
            </a:fld>
            <a:endParaRPr lang="en-ZA" dirty="0"/>
          </a:p>
        </p:txBody>
      </p:sp>
    </p:spTree>
    <p:extLst>
      <p:ext uri="{BB962C8B-B14F-4D97-AF65-F5344CB8AC3E}">
        <p14:creationId xmlns:p14="http://schemas.microsoft.com/office/powerpoint/2010/main" val="3961078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128E351-EFCC-46BB-A494-3D40956B3CB8}" type="datetimeFigureOut">
              <a:rPr lang="en-ZA" smtClean="0"/>
              <a:t>2021/05/19</a:t>
            </a:fld>
            <a:endParaRPr lang="en-ZA" dirty="0"/>
          </a:p>
        </p:txBody>
      </p:sp>
      <p:sp>
        <p:nvSpPr>
          <p:cNvPr id="8" name="Footer Placeholder 7"/>
          <p:cNvSpPr>
            <a:spLocks noGrp="1"/>
          </p:cNvSpPr>
          <p:nvPr>
            <p:ph type="ftr" sz="quarter" idx="11"/>
          </p:nvPr>
        </p:nvSpPr>
        <p:spPr/>
        <p:txBody>
          <a:bodyPr/>
          <a:lstStyle/>
          <a:p>
            <a:endParaRPr lang="en-ZA" dirty="0"/>
          </a:p>
        </p:txBody>
      </p:sp>
      <p:sp>
        <p:nvSpPr>
          <p:cNvPr id="9" name="Slide Number Placeholder 8"/>
          <p:cNvSpPr>
            <a:spLocks noGrp="1"/>
          </p:cNvSpPr>
          <p:nvPr>
            <p:ph type="sldNum" sz="quarter" idx="12"/>
          </p:nvPr>
        </p:nvSpPr>
        <p:spPr/>
        <p:txBody>
          <a:bodyPr/>
          <a:lstStyle/>
          <a:p>
            <a:fld id="{7AEDAE42-33FB-4EDB-883E-8322B875064C}" type="slidenum">
              <a:rPr lang="en-ZA" smtClean="0"/>
              <a:t>‹#›</a:t>
            </a:fld>
            <a:endParaRPr lang="en-ZA" dirty="0"/>
          </a:p>
        </p:txBody>
      </p:sp>
    </p:spTree>
    <p:extLst>
      <p:ext uri="{BB962C8B-B14F-4D97-AF65-F5344CB8AC3E}">
        <p14:creationId xmlns:p14="http://schemas.microsoft.com/office/powerpoint/2010/main" val="3233654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28E351-EFCC-46BB-A494-3D40956B3CB8}" type="datetimeFigureOut">
              <a:rPr lang="en-ZA" smtClean="0"/>
              <a:t>2021/05/19</a:t>
            </a:fld>
            <a:endParaRPr lang="en-ZA" dirty="0"/>
          </a:p>
        </p:txBody>
      </p:sp>
      <p:sp>
        <p:nvSpPr>
          <p:cNvPr id="4" name="Footer Placeholder 3"/>
          <p:cNvSpPr>
            <a:spLocks noGrp="1"/>
          </p:cNvSpPr>
          <p:nvPr>
            <p:ph type="ftr" sz="quarter" idx="11"/>
          </p:nvPr>
        </p:nvSpPr>
        <p:spPr/>
        <p:txBody>
          <a:bodyPr/>
          <a:lstStyle/>
          <a:p>
            <a:endParaRPr lang="en-ZA" dirty="0"/>
          </a:p>
        </p:txBody>
      </p:sp>
      <p:sp>
        <p:nvSpPr>
          <p:cNvPr id="5" name="Slide Number Placeholder 4"/>
          <p:cNvSpPr>
            <a:spLocks noGrp="1"/>
          </p:cNvSpPr>
          <p:nvPr>
            <p:ph type="sldNum" sz="quarter" idx="12"/>
          </p:nvPr>
        </p:nvSpPr>
        <p:spPr/>
        <p:txBody>
          <a:bodyPr/>
          <a:lstStyle/>
          <a:p>
            <a:fld id="{7AEDAE42-33FB-4EDB-883E-8322B875064C}" type="slidenum">
              <a:rPr lang="en-ZA" smtClean="0"/>
              <a:t>‹#›</a:t>
            </a:fld>
            <a:endParaRPr lang="en-ZA" dirty="0"/>
          </a:p>
        </p:txBody>
      </p:sp>
    </p:spTree>
    <p:extLst>
      <p:ext uri="{BB962C8B-B14F-4D97-AF65-F5344CB8AC3E}">
        <p14:creationId xmlns:p14="http://schemas.microsoft.com/office/powerpoint/2010/main" val="578086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28E351-EFCC-46BB-A494-3D40956B3CB8}" type="datetimeFigureOut">
              <a:rPr lang="en-ZA" smtClean="0"/>
              <a:t>2021/05/19</a:t>
            </a:fld>
            <a:endParaRPr lang="en-ZA" dirty="0"/>
          </a:p>
        </p:txBody>
      </p:sp>
      <p:sp>
        <p:nvSpPr>
          <p:cNvPr id="3" name="Footer Placeholder 2"/>
          <p:cNvSpPr>
            <a:spLocks noGrp="1"/>
          </p:cNvSpPr>
          <p:nvPr>
            <p:ph type="ftr" sz="quarter" idx="11"/>
          </p:nvPr>
        </p:nvSpPr>
        <p:spPr/>
        <p:txBody>
          <a:bodyPr/>
          <a:lstStyle/>
          <a:p>
            <a:endParaRPr lang="en-ZA" dirty="0"/>
          </a:p>
        </p:txBody>
      </p:sp>
      <p:sp>
        <p:nvSpPr>
          <p:cNvPr id="4" name="Slide Number Placeholder 3"/>
          <p:cNvSpPr>
            <a:spLocks noGrp="1"/>
          </p:cNvSpPr>
          <p:nvPr>
            <p:ph type="sldNum" sz="quarter" idx="12"/>
          </p:nvPr>
        </p:nvSpPr>
        <p:spPr/>
        <p:txBody>
          <a:bodyPr/>
          <a:lstStyle/>
          <a:p>
            <a:fld id="{7AEDAE42-33FB-4EDB-883E-8322B875064C}" type="slidenum">
              <a:rPr lang="en-ZA" smtClean="0"/>
              <a:t>‹#›</a:t>
            </a:fld>
            <a:endParaRPr lang="en-ZA" dirty="0"/>
          </a:p>
        </p:txBody>
      </p:sp>
    </p:spTree>
    <p:extLst>
      <p:ext uri="{BB962C8B-B14F-4D97-AF65-F5344CB8AC3E}">
        <p14:creationId xmlns:p14="http://schemas.microsoft.com/office/powerpoint/2010/main" val="1919714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128E351-EFCC-46BB-A494-3D40956B3CB8}" type="datetimeFigureOut">
              <a:rPr lang="en-ZA" smtClean="0"/>
              <a:t>2021/05/19</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7AEDAE42-33FB-4EDB-883E-8322B875064C}" type="slidenum">
              <a:rPr lang="en-ZA" smtClean="0"/>
              <a:t>‹#›</a:t>
            </a:fld>
            <a:endParaRPr lang="en-ZA" dirty="0"/>
          </a:p>
        </p:txBody>
      </p:sp>
    </p:spTree>
    <p:extLst>
      <p:ext uri="{BB962C8B-B14F-4D97-AF65-F5344CB8AC3E}">
        <p14:creationId xmlns:p14="http://schemas.microsoft.com/office/powerpoint/2010/main" val="3982593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128E351-EFCC-46BB-A494-3D40956B3CB8}" type="datetimeFigureOut">
              <a:rPr lang="en-ZA" smtClean="0"/>
              <a:t>2021/05/19</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7AEDAE42-33FB-4EDB-883E-8322B875064C}" type="slidenum">
              <a:rPr lang="en-ZA" smtClean="0"/>
              <a:t>‹#›</a:t>
            </a:fld>
            <a:endParaRPr lang="en-ZA" dirty="0"/>
          </a:p>
        </p:txBody>
      </p:sp>
    </p:spTree>
    <p:extLst>
      <p:ext uri="{BB962C8B-B14F-4D97-AF65-F5344CB8AC3E}">
        <p14:creationId xmlns:p14="http://schemas.microsoft.com/office/powerpoint/2010/main" val="3001542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28E351-EFCC-46BB-A494-3D40956B3CB8}" type="datetimeFigureOut">
              <a:rPr lang="en-ZA" smtClean="0"/>
              <a:t>2021/05/19</a:t>
            </a:fld>
            <a:endParaRPr lang="en-ZA"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EDAE42-33FB-4EDB-883E-8322B875064C}" type="slidenum">
              <a:rPr lang="en-ZA" smtClean="0"/>
              <a:t>‹#›</a:t>
            </a:fld>
            <a:endParaRPr lang="en-ZA" dirty="0"/>
          </a:p>
        </p:txBody>
      </p:sp>
    </p:spTree>
    <p:extLst>
      <p:ext uri="{BB962C8B-B14F-4D97-AF65-F5344CB8AC3E}">
        <p14:creationId xmlns:p14="http://schemas.microsoft.com/office/powerpoint/2010/main" val="190192637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2" Type="http://schemas.openxmlformats.org/officeDocument/2006/relationships/hyperlink" Target="http://www.hr.uct.ac.za/hr/benefits/org_health/overview"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ustomXml" Target="../ink/ink1.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customXml" Target="../ink/ink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09939-D8C4-42BF-BDBD-D3E466E99FD7}"/>
              </a:ext>
            </a:extLst>
          </p:cNvPr>
          <p:cNvSpPr>
            <a:spLocks noGrp="1"/>
          </p:cNvSpPr>
          <p:nvPr>
            <p:ph type="ctrTitle"/>
          </p:nvPr>
        </p:nvSpPr>
        <p:spPr/>
        <p:txBody>
          <a:bodyPr/>
          <a:lstStyle/>
          <a:p>
            <a:r>
              <a:rPr lang="en-ZA" dirty="0"/>
              <a:t>Long-Covid</a:t>
            </a:r>
          </a:p>
        </p:txBody>
      </p:sp>
      <p:sp>
        <p:nvSpPr>
          <p:cNvPr id="3" name="Subtitle 2">
            <a:extLst>
              <a:ext uri="{FF2B5EF4-FFF2-40B4-BE49-F238E27FC236}">
                <a16:creationId xmlns:a16="http://schemas.microsoft.com/office/drawing/2014/main" id="{A6304181-C337-4C52-800C-CF0354C5E515}"/>
              </a:ext>
            </a:extLst>
          </p:cNvPr>
          <p:cNvSpPr>
            <a:spLocks noGrp="1"/>
          </p:cNvSpPr>
          <p:nvPr>
            <p:ph type="subTitle" idx="1"/>
          </p:nvPr>
        </p:nvSpPr>
        <p:spPr>
          <a:xfrm>
            <a:off x="1635968" y="5267552"/>
            <a:ext cx="9144000" cy="1655762"/>
          </a:xfrm>
        </p:spPr>
        <p:txBody>
          <a:bodyPr/>
          <a:lstStyle/>
          <a:p>
            <a:endParaRPr lang="en-ZA" dirty="0"/>
          </a:p>
          <a:p>
            <a:r>
              <a:rPr lang="en-ZA" dirty="0"/>
              <a:t>Dr Tony Davidson	</a:t>
            </a:r>
          </a:p>
          <a:p>
            <a:r>
              <a:rPr lang="en-ZA" dirty="0"/>
              <a:t>OrgHealth, UCT</a:t>
            </a:r>
          </a:p>
        </p:txBody>
      </p:sp>
      <p:grpSp>
        <p:nvGrpSpPr>
          <p:cNvPr id="6" name="Group 5">
            <a:extLst>
              <a:ext uri="{FF2B5EF4-FFF2-40B4-BE49-F238E27FC236}">
                <a16:creationId xmlns:a16="http://schemas.microsoft.com/office/drawing/2014/main" id="{0BC5C484-2BC7-46E1-A723-5ABD0A5880A8}"/>
              </a:ext>
            </a:extLst>
          </p:cNvPr>
          <p:cNvGrpSpPr/>
          <p:nvPr/>
        </p:nvGrpSpPr>
        <p:grpSpPr>
          <a:xfrm>
            <a:off x="2726927" y="0"/>
            <a:ext cx="7163222" cy="4808332"/>
            <a:chOff x="3182521" y="1575605"/>
            <a:chExt cx="7163222" cy="4808332"/>
          </a:xfrm>
        </p:grpSpPr>
        <p:pic>
          <p:nvPicPr>
            <p:cNvPr id="4" name="Picture 2" descr="Covid-19: Western Cape figures | Oudtshoorn Courant">
              <a:extLst>
                <a:ext uri="{FF2B5EF4-FFF2-40B4-BE49-F238E27FC236}">
                  <a16:creationId xmlns:a16="http://schemas.microsoft.com/office/drawing/2014/main" id="{D8D233DC-993D-4CDB-8913-774FE4A4FE6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492" r="9156"/>
            <a:stretch/>
          </p:blipFill>
          <p:spPr bwMode="auto">
            <a:xfrm>
              <a:off x="3182521" y="1575605"/>
              <a:ext cx="7163222" cy="4808332"/>
            </a:xfrm>
            <a:prstGeom prst="rect">
              <a:avLst/>
            </a:prstGeom>
            <a:noFill/>
            <a:effectLst/>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10A51FFF-1046-4834-BA29-51D1FE25FB1F}"/>
                </a:ext>
              </a:extLst>
            </p:cNvPr>
            <p:cNvSpPr/>
            <p:nvPr/>
          </p:nvSpPr>
          <p:spPr>
            <a:xfrm>
              <a:off x="4021394" y="3660030"/>
              <a:ext cx="2166007" cy="904648"/>
            </a:xfrm>
            <a:prstGeom prst="rect">
              <a:avLst/>
            </a:prstGeom>
            <a:solidFill>
              <a:schemeClr val="accent1">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ZA" sz="5400" dirty="0"/>
                <a:t>LONG - </a:t>
              </a:r>
            </a:p>
          </p:txBody>
        </p:sp>
      </p:grpSp>
    </p:spTree>
    <p:extLst>
      <p:ext uri="{BB962C8B-B14F-4D97-AF65-F5344CB8AC3E}">
        <p14:creationId xmlns:p14="http://schemas.microsoft.com/office/powerpoint/2010/main" val="42640105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1EA67-86A6-4B7B-9E67-AED0019E1C3A}"/>
              </a:ext>
            </a:extLst>
          </p:cNvPr>
          <p:cNvSpPr>
            <a:spLocks noGrp="1"/>
          </p:cNvSpPr>
          <p:nvPr>
            <p:ph type="title"/>
          </p:nvPr>
        </p:nvSpPr>
        <p:spPr>
          <a:xfrm>
            <a:off x="838200" y="44585"/>
            <a:ext cx="10515600" cy="1325563"/>
          </a:xfrm>
        </p:spPr>
        <p:txBody>
          <a:bodyPr/>
          <a:lstStyle/>
          <a:p>
            <a:r>
              <a:rPr lang="en-ZA" dirty="0"/>
              <a:t>Medical and psycho-social management</a:t>
            </a:r>
          </a:p>
        </p:txBody>
      </p:sp>
      <p:sp>
        <p:nvSpPr>
          <p:cNvPr id="3" name="Content Placeholder 2">
            <a:extLst>
              <a:ext uri="{FF2B5EF4-FFF2-40B4-BE49-F238E27FC236}">
                <a16:creationId xmlns:a16="http://schemas.microsoft.com/office/drawing/2014/main" id="{635670D2-2F8B-4DD1-B49E-A297A10CD2C6}"/>
              </a:ext>
            </a:extLst>
          </p:cNvPr>
          <p:cNvSpPr>
            <a:spLocks noGrp="1"/>
          </p:cNvSpPr>
          <p:nvPr>
            <p:ph idx="1"/>
          </p:nvPr>
        </p:nvSpPr>
        <p:spPr/>
        <p:txBody>
          <a:bodyPr/>
          <a:lstStyle/>
          <a:p>
            <a:endParaRPr lang="en-ZA" dirty="0"/>
          </a:p>
        </p:txBody>
      </p:sp>
      <p:grpSp>
        <p:nvGrpSpPr>
          <p:cNvPr id="6" name="Group 5">
            <a:extLst>
              <a:ext uri="{FF2B5EF4-FFF2-40B4-BE49-F238E27FC236}">
                <a16:creationId xmlns:a16="http://schemas.microsoft.com/office/drawing/2014/main" id="{959C1A03-7CF6-4448-B4D3-5A93C4565978}"/>
              </a:ext>
            </a:extLst>
          </p:cNvPr>
          <p:cNvGrpSpPr/>
          <p:nvPr/>
        </p:nvGrpSpPr>
        <p:grpSpPr>
          <a:xfrm>
            <a:off x="459910" y="1247459"/>
            <a:ext cx="10151733" cy="5507670"/>
            <a:chOff x="223935" y="1350330"/>
            <a:chExt cx="10151733" cy="5507670"/>
          </a:xfrm>
        </p:grpSpPr>
        <p:pic>
          <p:nvPicPr>
            <p:cNvPr id="4" name="Picture 3">
              <a:extLst>
                <a:ext uri="{FF2B5EF4-FFF2-40B4-BE49-F238E27FC236}">
                  <a16:creationId xmlns:a16="http://schemas.microsoft.com/office/drawing/2014/main" id="{9E620433-C989-4B18-BCAC-85A685DFBBC4}"/>
                </a:ext>
              </a:extLst>
            </p:cNvPr>
            <p:cNvPicPr>
              <a:picLocks noChangeAspect="1"/>
            </p:cNvPicPr>
            <p:nvPr/>
          </p:nvPicPr>
          <p:blipFill>
            <a:blip r:embed="rId2"/>
            <a:stretch>
              <a:fillRect/>
            </a:stretch>
          </p:blipFill>
          <p:spPr>
            <a:xfrm>
              <a:off x="615820" y="1350330"/>
              <a:ext cx="9759848" cy="5507670"/>
            </a:xfrm>
            <a:prstGeom prst="rect">
              <a:avLst/>
            </a:prstGeom>
          </p:spPr>
        </p:pic>
        <p:sp>
          <p:nvSpPr>
            <p:cNvPr id="5" name="TextBox 4">
              <a:extLst>
                <a:ext uri="{FF2B5EF4-FFF2-40B4-BE49-F238E27FC236}">
                  <a16:creationId xmlns:a16="http://schemas.microsoft.com/office/drawing/2014/main" id="{1CDD5CBF-3A6D-4F78-9AAA-8B83214BA6D8}"/>
                </a:ext>
              </a:extLst>
            </p:cNvPr>
            <p:cNvSpPr txBox="1"/>
            <p:nvPr/>
          </p:nvSpPr>
          <p:spPr>
            <a:xfrm>
              <a:off x="223935" y="1968759"/>
              <a:ext cx="3256684" cy="923330"/>
            </a:xfrm>
            <a:prstGeom prst="rect">
              <a:avLst/>
            </a:prstGeom>
            <a:solidFill>
              <a:schemeClr val="accent1"/>
            </a:solidFill>
          </p:spPr>
          <p:txBody>
            <a:bodyPr wrap="square" rtlCol="0">
              <a:spAutoFit/>
            </a:bodyPr>
            <a:lstStyle/>
            <a:p>
              <a:pPr marL="285750" indent="-285750">
                <a:buFont typeface="Arial" panose="020B0604020202020204" pitchFamily="34" charset="0"/>
                <a:buChar char="•"/>
              </a:pPr>
              <a:r>
                <a:rPr lang="en-ZA" dirty="0"/>
                <a:t>Complex diagnostic process</a:t>
              </a:r>
            </a:p>
            <a:p>
              <a:pPr marL="285750" indent="-285750">
                <a:buFont typeface="Arial" panose="020B0604020202020204" pitchFamily="34" charset="0"/>
                <a:buChar char="•"/>
              </a:pPr>
              <a:r>
                <a:rPr lang="en-ZA" dirty="0"/>
                <a:t>Requires multi-disciplinary  collaboration</a:t>
              </a:r>
            </a:p>
          </p:txBody>
        </p:sp>
      </p:grpSp>
    </p:spTree>
    <p:extLst>
      <p:ext uri="{BB962C8B-B14F-4D97-AF65-F5344CB8AC3E}">
        <p14:creationId xmlns:p14="http://schemas.microsoft.com/office/powerpoint/2010/main" val="444467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629A8-2606-4304-BDE5-45C0E95CCE04}"/>
              </a:ext>
            </a:extLst>
          </p:cNvPr>
          <p:cNvSpPr>
            <a:spLocks noGrp="1"/>
          </p:cNvSpPr>
          <p:nvPr>
            <p:ph type="title"/>
          </p:nvPr>
        </p:nvSpPr>
        <p:spPr>
          <a:xfrm>
            <a:off x="539620" y="-177688"/>
            <a:ext cx="10515600" cy="1325563"/>
          </a:xfrm>
        </p:spPr>
        <p:txBody>
          <a:bodyPr/>
          <a:lstStyle/>
          <a:p>
            <a:r>
              <a:rPr lang="en-ZA" dirty="0"/>
              <a:t>UCT experience</a:t>
            </a:r>
          </a:p>
        </p:txBody>
      </p:sp>
      <p:sp>
        <p:nvSpPr>
          <p:cNvPr id="3" name="Content Placeholder 2">
            <a:extLst>
              <a:ext uri="{FF2B5EF4-FFF2-40B4-BE49-F238E27FC236}">
                <a16:creationId xmlns:a16="http://schemas.microsoft.com/office/drawing/2014/main" id="{38A8A835-52CA-4EF0-A448-9E39084137F1}"/>
              </a:ext>
            </a:extLst>
          </p:cNvPr>
          <p:cNvSpPr>
            <a:spLocks noGrp="1"/>
          </p:cNvSpPr>
          <p:nvPr>
            <p:ph idx="1"/>
          </p:nvPr>
        </p:nvSpPr>
        <p:spPr>
          <a:xfrm>
            <a:off x="688910" y="1253330"/>
            <a:ext cx="10515600" cy="5604669"/>
          </a:xfrm>
        </p:spPr>
        <p:txBody>
          <a:bodyPr>
            <a:normAutofit fontScale="85000" lnSpcReduction="20000"/>
          </a:bodyPr>
          <a:lstStyle/>
          <a:p>
            <a:r>
              <a:rPr lang="en-ZA" dirty="0"/>
              <a:t>OrgHealth is aware of 16 employees with Long-Covid</a:t>
            </a:r>
            <a:br>
              <a:rPr lang="en-ZA" dirty="0"/>
            </a:br>
            <a:endParaRPr lang="en-ZA" dirty="0"/>
          </a:p>
          <a:p>
            <a:r>
              <a:rPr lang="en-ZA" b="1" dirty="0"/>
              <a:t>Long Covid Support Group</a:t>
            </a:r>
          </a:p>
          <a:p>
            <a:pPr lvl="1"/>
            <a:r>
              <a:rPr lang="en-ZA" dirty="0"/>
              <a:t>Every Friday 3.30 -4.30 on Teams.</a:t>
            </a:r>
          </a:p>
          <a:p>
            <a:pPr lvl="1"/>
            <a:r>
              <a:rPr lang="en-ZA" dirty="0"/>
              <a:t>&gt;10 employees have attended at least once </a:t>
            </a:r>
          </a:p>
          <a:p>
            <a:pPr lvl="1"/>
            <a:r>
              <a:rPr lang="en-ZA" dirty="0"/>
              <a:t>Guest speakers – Physician, Psychologist, OT</a:t>
            </a:r>
          </a:p>
          <a:p>
            <a:pPr lvl="1"/>
            <a:r>
              <a:rPr lang="en-ZA" dirty="0"/>
              <a:t>Participants feedback has been very positive</a:t>
            </a:r>
            <a:br>
              <a:rPr lang="en-ZA" dirty="0"/>
            </a:br>
            <a:endParaRPr lang="en-ZA" dirty="0"/>
          </a:p>
          <a:p>
            <a:r>
              <a:rPr lang="en-ZA" b="1" dirty="0"/>
              <a:t>Various responses from line managers to date</a:t>
            </a:r>
            <a:r>
              <a:rPr lang="en-ZA" dirty="0"/>
              <a:t>.</a:t>
            </a:r>
          </a:p>
          <a:p>
            <a:pPr lvl="1"/>
            <a:r>
              <a:rPr lang="en-ZA" dirty="0"/>
              <a:t> – most empathic, a few dismissive</a:t>
            </a:r>
            <a:br>
              <a:rPr lang="en-ZA" dirty="0"/>
            </a:br>
            <a:endParaRPr lang="en-ZA" dirty="0"/>
          </a:p>
          <a:p>
            <a:r>
              <a:rPr lang="en-ZA" b="1" dirty="0"/>
              <a:t>Some (unintentional(?)) stigma</a:t>
            </a:r>
            <a:r>
              <a:rPr lang="en-ZA" dirty="0"/>
              <a:t>	</a:t>
            </a:r>
          </a:p>
          <a:p>
            <a:pPr lvl="1"/>
            <a:r>
              <a:rPr lang="en-ZA" dirty="0"/>
              <a:t>Based on ignorance and/or fear</a:t>
            </a:r>
          </a:p>
          <a:p>
            <a:pPr lvl="1"/>
            <a:r>
              <a:rPr lang="en-ZA" dirty="0"/>
              <a:t>Particularly challenging if there were previous performance issues</a:t>
            </a:r>
            <a:br>
              <a:rPr lang="en-ZA" dirty="0"/>
            </a:br>
            <a:endParaRPr lang="en-ZA" dirty="0"/>
          </a:p>
          <a:p>
            <a:pPr lvl="1"/>
            <a:endParaRPr lang="en-ZA" dirty="0"/>
          </a:p>
          <a:p>
            <a:r>
              <a:rPr lang="en-ZA" b="1" dirty="0"/>
              <a:t>Medical Resources</a:t>
            </a:r>
          </a:p>
          <a:p>
            <a:pPr lvl="1"/>
            <a:r>
              <a:rPr lang="en-ZA" dirty="0"/>
              <a:t>GSH E16 clinic. OrgHealth can refer cases.</a:t>
            </a:r>
            <a:br>
              <a:rPr lang="en-ZA" dirty="0"/>
            </a:br>
            <a:r>
              <a:rPr lang="en-ZA" dirty="0"/>
              <a:t> </a:t>
            </a:r>
          </a:p>
        </p:txBody>
      </p:sp>
    </p:spTree>
    <p:extLst>
      <p:ext uri="{BB962C8B-B14F-4D97-AF65-F5344CB8AC3E}">
        <p14:creationId xmlns:p14="http://schemas.microsoft.com/office/powerpoint/2010/main" val="252157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7F107-7157-4486-B311-52A95AB662FD}"/>
              </a:ext>
            </a:extLst>
          </p:cNvPr>
          <p:cNvSpPr>
            <a:spLocks noGrp="1"/>
          </p:cNvSpPr>
          <p:nvPr>
            <p:ph type="title"/>
          </p:nvPr>
        </p:nvSpPr>
        <p:spPr/>
        <p:txBody>
          <a:bodyPr/>
          <a:lstStyle/>
          <a:p>
            <a:r>
              <a:rPr lang="en-ZA" dirty="0"/>
              <a:t>What should managers do?</a:t>
            </a:r>
          </a:p>
        </p:txBody>
      </p:sp>
      <p:sp>
        <p:nvSpPr>
          <p:cNvPr id="6" name="Content Placeholder 5">
            <a:extLst>
              <a:ext uri="{FF2B5EF4-FFF2-40B4-BE49-F238E27FC236}">
                <a16:creationId xmlns:a16="http://schemas.microsoft.com/office/drawing/2014/main" id="{CB725C57-C961-4BC6-ACAF-38CD1BAED024}"/>
              </a:ext>
            </a:extLst>
          </p:cNvPr>
          <p:cNvSpPr>
            <a:spLocks noGrp="1"/>
          </p:cNvSpPr>
          <p:nvPr>
            <p:ph idx="1"/>
          </p:nvPr>
        </p:nvSpPr>
        <p:spPr/>
        <p:txBody>
          <a:bodyPr/>
          <a:lstStyle/>
          <a:p>
            <a:r>
              <a:rPr lang="en-ZA" dirty="0"/>
              <a:t>Performance issues – identify and discuss as soon as you are aware</a:t>
            </a:r>
          </a:p>
          <a:p>
            <a:pPr lvl="1"/>
            <a:r>
              <a:rPr lang="en-ZA" dirty="0"/>
              <a:t>Absenteeism</a:t>
            </a:r>
          </a:p>
          <a:p>
            <a:pPr lvl="1"/>
            <a:r>
              <a:rPr lang="en-ZA" dirty="0">
                <a:solidFill>
                  <a:srgbClr val="FF0000"/>
                </a:solidFill>
              </a:rPr>
              <a:t>Presenteeism</a:t>
            </a:r>
          </a:p>
          <a:p>
            <a:pPr lvl="1"/>
            <a:r>
              <a:rPr lang="en-ZA" dirty="0"/>
              <a:t>Delays in delivery –brain fog, fatigue, medication to reduce symptoms</a:t>
            </a:r>
          </a:p>
          <a:p>
            <a:pPr lvl="1"/>
            <a:r>
              <a:rPr lang="en-ZA" dirty="0"/>
              <a:t>Lower standards of work – brain fog etc</a:t>
            </a:r>
          </a:p>
          <a:p>
            <a:pPr lvl="1"/>
            <a:r>
              <a:rPr lang="en-ZA" dirty="0"/>
              <a:t>Ongoing light duty for staff with shortness of breath and reduced effort tolerance.</a:t>
            </a:r>
          </a:p>
          <a:p>
            <a:pPr lvl="1"/>
            <a:endParaRPr lang="en-ZA" dirty="0"/>
          </a:p>
          <a:p>
            <a:pPr lvl="1"/>
            <a:r>
              <a:rPr lang="en-ZA" dirty="0"/>
              <a:t>Symptoms wax and wane </a:t>
            </a:r>
          </a:p>
          <a:p>
            <a:pPr lvl="1"/>
            <a:r>
              <a:rPr lang="en-ZA" dirty="0"/>
              <a:t>Often unpredictable pattern </a:t>
            </a:r>
          </a:p>
        </p:txBody>
      </p:sp>
    </p:spTree>
    <p:extLst>
      <p:ext uri="{BB962C8B-B14F-4D97-AF65-F5344CB8AC3E}">
        <p14:creationId xmlns:p14="http://schemas.microsoft.com/office/powerpoint/2010/main" val="222534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76E9D-58BC-4437-BA0A-B674E42E9BCA}"/>
              </a:ext>
            </a:extLst>
          </p:cNvPr>
          <p:cNvSpPr>
            <a:spLocks noGrp="1"/>
          </p:cNvSpPr>
          <p:nvPr>
            <p:ph type="title"/>
          </p:nvPr>
        </p:nvSpPr>
        <p:spPr/>
        <p:txBody>
          <a:bodyPr/>
          <a:lstStyle/>
          <a:p>
            <a:r>
              <a:rPr lang="en-ZA" dirty="0"/>
              <a:t>Psycho-Social 	</a:t>
            </a:r>
          </a:p>
        </p:txBody>
      </p:sp>
      <p:sp>
        <p:nvSpPr>
          <p:cNvPr id="3" name="Content Placeholder 2">
            <a:extLst>
              <a:ext uri="{FF2B5EF4-FFF2-40B4-BE49-F238E27FC236}">
                <a16:creationId xmlns:a16="http://schemas.microsoft.com/office/drawing/2014/main" id="{D95DF36D-24A1-45DA-B6F7-9E84DACB0398}"/>
              </a:ext>
            </a:extLst>
          </p:cNvPr>
          <p:cNvSpPr>
            <a:spLocks noGrp="1"/>
          </p:cNvSpPr>
          <p:nvPr>
            <p:ph idx="1"/>
          </p:nvPr>
        </p:nvSpPr>
        <p:spPr>
          <a:xfrm>
            <a:off x="710381" y="1599483"/>
            <a:ext cx="10515600" cy="4351338"/>
          </a:xfrm>
        </p:spPr>
        <p:txBody>
          <a:bodyPr/>
          <a:lstStyle/>
          <a:p>
            <a:r>
              <a:rPr lang="en-ZA" dirty="0"/>
              <a:t>Take symptoms seriously and acknowledge. Support is vital.</a:t>
            </a:r>
          </a:p>
          <a:p>
            <a:r>
              <a:rPr lang="en-ZA" dirty="0"/>
              <a:t>Anxiety is common – vicious spiral of not delivering</a:t>
            </a:r>
          </a:p>
          <a:p>
            <a:r>
              <a:rPr lang="en-ZA" dirty="0"/>
              <a:t>Hear employees and don’t dismiss</a:t>
            </a:r>
          </a:p>
          <a:p>
            <a:r>
              <a:rPr lang="en-ZA" dirty="0"/>
              <a:t>Encourage referral for assessment &amp; support</a:t>
            </a:r>
          </a:p>
          <a:p>
            <a:r>
              <a:rPr lang="en-ZA" dirty="0"/>
              <a:t>Discuss with OrgHealth	</a:t>
            </a:r>
          </a:p>
          <a:p>
            <a:pPr lvl="1"/>
            <a:endParaRPr lang="en-ZA" dirty="0"/>
          </a:p>
        </p:txBody>
      </p:sp>
      <p:graphicFrame>
        <p:nvGraphicFramePr>
          <p:cNvPr id="5" name="Diagram 4">
            <a:extLst>
              <a:ext uri="{FF2B5EF4-FFF2-40B4-BE49-F238E27FC236}">
                <a16:creationId xmlns:a16="http://schemas.microsoft.com/office/drawing/2014/main" id="{00FE2CFD-EB71-4828-A01A-11FDC42E8AB7}"/>
              </a:ext>
            </a:extLst>
          </p:cNvPr>
          <p:cNvGraphicFramePr/>
          <p:nvPr>
            <p:extLst>
              <p:ext uri="{D42A27DB-BD31-4B8C-83A1-F6EECF244321}">
                <p14:modId xmlns:p14="http://schemas.microsoft.com/office/powerpoint/2010/main" val="2044379942"/>
              </p:ext>
            </p:extLst>
          </p:nvPr>
        </p:nvGraphicFramePr>
        <p:xfrm>
          <a:off x="6096000" y="2723425"/>
          <a:ext cx="6925187" cy="41345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71607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4A71E-0F70-466E-9A0C-86B144B208CD}"/>
              </a:ext>
            </a:extLst>
          </p:cNvPr>
          <p:cNvSpPr>
            <a:spLocks noGrp="1"/>
          </p:cNvSpPr>
          <p:nvPr>
            <p:ph type="title"/>
          </p:nvPr>
        </p:nvSpPr>
        <p:spPr/>
        <p:txBody>
          <a:bodyPr/>
          <a:lstStyle/>
          <a:p>
            <a:r>
              <a:rPr lang="en-ZA" dirty="0"/>
              <a:t>The 3 “Ps”</a:t>
            </a:r>
          </a:p>
        </p:txBody>
      </p:sp>
      <p:sp>
        <p:nvSpPr>
          <p:cNvPr id="3" name="Content Placeholder 2">
            <a:extLst>
              <a:ext uri="{FF2B5EF4-FFF2-40B4-BE49-F238E27FC236}">
                <a16:creationId xmlns:a16="http://schemas.microsoft.com/office/drawing/2014/main" id="{7CC24A5A-20AD-4F4F-9847-6757E7CEF35F}"/>
              </a:ext>
            </a:extLst>
          </p:cNvPr>
          <p:cNvSpPr>
            <a:spLocks noGrp="1"/>
          </p:cNvSpPr>
          <p:nvPr>
            <p:ph idx="1"/>
          </p:nvPr>
        </p:nvSpPr>
        <p:spPr/>
        <p:txBody>
          <a:bodyPr/>
          <a:lstStyle/>
          <a:p>
            <a:r>
              <a:rPr lang="en-ZA" dirty="0"/>
              <a:t>Advice we give the</a:t>
            </a:r>
          </a:p>
          <a:p>
            <a:pPr marL="0" indent="0">
              <a:buNone/>
            </a:pPr>
            <a:r>
              <a:rPr lang="en-ZA" dirty="0"/>
              <a:t>long-haulers.</a:t>
            </a:r>
          </a:p>
          <a:p>
            <a:r>
              <a:rPr lang="en-ZA" dirty="0"/>
              <a:t>Encourage them to follow</a:t>
            </a:r>
          </a:p>
          <a:p>
            <a:pPr marL="0" indent="0">
              <a:buNone/>
            </a:pPr>
            <a:r>
              <a:rPr lang="en-ZA" dirty="0"/>
              <a:t>the advice.</a:t>
            </a:r>
          </a:p>
          <a:p>
            <a:pPr marL="0" indent="0">
              <a:buNone/>
            </a:pPr>
            <a:r>
              <a:rPr lang="en-ZA" dirty="0"/>
              <a:t>Information on the OrgHealth site</a:t>
            </a:r>
          </a:p>
          <a:p>
            <a:pPr marL="0" indent="0">
              <a:buNone/>
            </a:pPr>
            <a:r>
              <a:rPr lang="en-US" sz="2000" dirty="0">
                <a:hlinkClick r:id="rId2">
                  <a:extLst>
                    <a:ext uri="{A12FA001-AC4F-418D-AE19-62706E023703}">
                      <ahyp:hlinkClr xmlns:ahyp="http://schemas.microsoft.com/office/drawing/2018/hyperlinkcolor" val="tx"/>
                    </a:ext>
                  </a:extLst>
                </a:hlinkClick>
              </a:rPr>
              <a:t>Overview | Human Resources (uct.ac.za)</a:t>
            </a:r>
            <a:endParaRPr lang="en-ZA" sz="2000" dirty="0"/>
          </a:p>
        </p:txBody>
      </p:sp>
      <p:sp>
        <p:nvSpPr>
          <p:cNvPr id="4" name="Text Box 2">
            <a:extLst>
              <a:ext uri="{FF2B5EF4-FFF2-40B4-BE49-F238E27FC236}">
                <a16:creationId xmlns:a16="http://schemas.microsoft.com/office/drawing/2014/main" id="{C1FB37FA-33D4-46CF-8F18-2274C8A53627}"/>
              </a:ext>
            </a:extLst>
          </p:cNvPr>
          <p:cNvSpPr txBox="1">
            <a:spLocks noChangeArrowheads="1"/>
          </p:cNvSpPr>
          <p:nvPr/>
        </p:nvSpPr>
        <p:spPr bwMode="auto">
          <a:xfrm>
            <a:off x="6145161" y="316273"/>
            <a:ext cx="5638800" cy="6541727"/>
          </a:xfrm>
          <a:prstGeom prst="rect">
            <a:avLst/>
          </a:prstGeom>
          <a:noFill/>
          <a:ln w="9525">
            <a:solidFill>
              <a:srgbClr val="000000"/>
            </a:solidFill>
            <a:miter lim="800000"/>
            <a:headEnd/>
            <a:tailEnd/>
          </a:ln>
        </p:spPr>
        <p:txBody>
          <a:bodyPr rot="0" vert="horz" wrap="square" lIns="91440" tIns="45720" rIns="91440" bIns="45720" anchor="t" anchorCtr="0">
            <a:spAutoFit/>
          </a:bodyPr>
          <a:lstStyle/>
          <a:p>
            <a:pPr>
              <a:lnSpc>
                <a:spcPct val="107000"/>
              </a:lnSpc>
              <a:spcBef>
                <a:spcPts val="200"/>
              </a:spcBef>
            </a:pPr>
            <a:r>
              <a:rPr lang="en-ZA" sz="1300" b="1" dirty="0">
                <a:solidFill>
                  <a:schemeClr val="accent6">
                    <a:lumMod val="40000"/>
                    <a:lumOff val="60000"/>
                  </a:schemeClr>
                </a:solidFill>
                <a:effectLst/>
                <a:latin typeface="Calibri Light" panose="020F0302020204030204" pitchFamily="34" charset="0"/>
                <a:ea typeface="Times New Roman" panose="02020603050405020304" pitchFamily="18" charset="0"/>
                <a:cs typeface="Times New Roman" panose="02020603050405020304" pitchFamily="18" charset="0"/>
              </a:rPr>
              <a:t>What are the 3 P’s (Pace, Plan and Prioritise), and how will it help?</a:t>
            </a:r>
          </a:p>
          <a:p>
            <a:pPr>
              <a:lnSpc>
                <a:spcPct val="107000"/>
              </a:lnSpc>
              <a:spcAft>
                <a:spcPts val="800"/>
              </a:spcAft>
            </a:pPr>
            <a:r>
              <a:rPr lang="en-ZA" sz="1100" dirty="0">
                <a:effectLst/>
                <a:latin typeface="Calibri" panose="020F0502020204030204" pitchFamily="34" charset="0"/>
                <a:ea typeface="Calibri" panose="020F0502020204030204" pitchFamily="34" charset="0"/>
                <a:cs typeface="Times New Roman" panose="02020603050405020304" pitchFamily="18" charset="0"/>
              </a:rPr>
              <a:t> </a:t>
            </a:r>
          </a:p>
          <a:p>
            <a:pPr fontAlgn="base">
              <a:lnSpc>
                <a:spcPts val="1500"/>
              </a:lnSpc>
              <a:spcBef>
                <a:spcPts val="1200"/>
              </a:spcBef>
            </a:pPr>
            <a:r>
              <a:rPr lang="en-ZA" sz="1300" b="1" dirty="0">
                <a:solidFill>
                  <a:schemeClr val="accent6">
                    <a:lumMod val="40000"/>
                    <a:lumOff val="60000"/>
                  </a:schemeClr>
                </a:solidFill>
                <a:effectLst>
                  <a:outerShdw blurRad="38100" dist="38100" dir="2700000" algn="tl">
                    <a:srgbClr val="000000">
                      <a:alpha val="43137"/>
                    </a:srgbClr>
                  </a:outerShdw>
                </a:effectLst>
                <a:latin typeface="Calibri Light" panose="020F0302020204030204" pitchFamily="34" charset="0"/>
                <a:ea typeface="Times New Roman" panose="02020603050405020304" pitchFamily="18" charset="0"/>
                <a:cs typeface="Times New Roman" panose="02020603050405020304" pitchFamily="18" charset="0"/>
              </a:rPr>
              <a:t>Pace</a:t>
            </a:r>
            <a:endParaRPr lang="en-ZA" sz="1200" b="1" dirty="0">
              <a:solidFill>
                <a:schemeClr val="accent6">
                  <a:lumMod val="40000"/>
                  <a:lumOff val="60000"/>
                </a:schemeClr>
              </a:solidFill>
              <a:effectLst>
                <a:outerShdw blurRad="38100" dist="38100" dir="2700000" algn="tl">
                  <a:srgbClr val="000000">
                    <a:alpha val="43137"/>
                  </a:srgbClr>
                </a:outerShdw>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fontAlgn="base">
              <a:buSzPts val="1000"/>
              <a:buFont typeface="Symbol" panose="05050102010706020507" pitchFamily="18" charset="2"/>
              <a:buChar char=""/>
            </a:pPr>
            <a:r>
              <a:rPr lang="en-ZA" sz="1100" dirty="0">
                <a:effectLst/>
                <a:latin typeface="Calibri" panose="020F0502020204030204" pitchFamily="34" charset="0"/>
                <a:ea typeface="Calibri" panose="020F0502020204030204" pitchFamily="34" charset="0"/>
                <a:cs typeface="Times New Roman" panose="02020603050405020304" pitchFamily="18" charset="0"/>
              </a:rPr>
              <a:t>Give yourself permission to slow down. Don’t expect to be able to do everything at once, or at the pace you used to do. Do less than you think you can.</a:t>
            </a:r>
            <a:endParaRPr lang="en-ZA" sz="1200" dirty="0">
              <a:effectLst/>
              <a:latin typeface="Times New Roman" panose="02020603050405020304" pitchFamily="18" charset="0"/>
              <a:ea typeface="Times New Roman" panose="02020603050405020304" pitchFamily="18" charset="0"/>
            </a:endParaRPr>
          </a:p>
          <a:p>
            <a:pPr marL="342900" lvl="0" indent="-342900" fontAlgn="base">
              <a:buSzPts val="1000"/>
              <a:buFont typeface="Symbol" panose="05050102010706020507" pitchFamily="18" charset="2"/>
              <a:buChar char=""/>
            </a:pPr>
            <a:r>
              <a:rPr lang="en-ZA" sz="1100" dirty="0">
                <a:effectLst/>
                <a:latin typeface="Calibri" panose="020F0502020204030204" pitchFamily="34" charset="0"/>
                <a:ea typeface="Calibri" panose="020F0502020204030204" pitchFamily="34" charset="0"/>
                <a:cs typeface="Times New Roman" panose="02020603050405020304" pitchFamily="18" charset="0"/>
              </a:rPr>
              <a:t>Break activities into smaller tasks and spread them throughout the day. You’ll recover faster if you work on a task until you are tired, rather than completely exhausted.</a:t>
            </a:r>
            <a:endParaRPr lang="en-ZA" sz="1200" dirty="0">
              <a:effectLst/>
              <a:latin typeface="Times New Roman" panose="02020603050405020304" pitchFamily="18" charset="0"/>
              <a:ea typeface="Times New Roman" panose="02020603050405020304" pitchFamily="18" charset="0"/>
            </a:endParaRPr>
          </a:p>
          <a:p>
            <a:pPr marL="342900" lvl="0" indent="-342900" fontAlgn="base">
              <a:buSzPts val="1000"/>
              <a:buFont typeface="Symbol" panose="05050102010706020507" pitchFamily="18" charset="2"/>
              <a:buChar char=""/>
            </a:pPr>
            <a:r>
              <a:rPr lang="en-ZA" sz="1100" dirty="0">
                <a:effectLst/>
                <a:latin typeface="Calibri" panose="020F0502020204030204" pitchFamily="34" charset="0"/>
                <a:ea typeface="Calibri" panose="020F0502020204030204" pitchFamily="34" charset="0"/>
                <a:cs typeface="Times New Roman" panose="02020603050405020304" pitchFamily="18" charset="0"/>
              </a:rPr>
              <a:t>Build rests into your tasks and plan 30-40 minutes of rest breaks between activities. Resting is key to recharging your energy.</a:t>
            </a:r>
            <a:endParaRPr lang="en-ZA" sz="1200" dirty="0">
              <a:effectLst/>
              <a:latin typeface="Times New Roman" panose="02020603050405020304" pitchFamily="18" charset="0"/>
              <a:ea typeface="Times New Roman" panose="02020603050405020304" pitchFamily="18" charset="0"/>
            </a:endParaRPr>
          </a:p>
          <a:p>
            <a:pPr fontAlgn="base"/>
            <a:r>
              <a:rPr lang="en-ZA" sz="1100" dirty="0">
                <a:effectLst/>
                <a:latin typeface="Calibri" panose="020F0502020204030204" pitchFamily="34" charset="0"/>
                <a:ea typeface="Calibri" panose="020F0502020204030204" pitchFamily="34" charset="0"/>
                <a:cs typeface="Times New Roman" panose="02020603050405020304" pitchFamily="18" charset="0"/>
              </a:rPr>
              <a:t> </a:t>
            </a:r>
            <a:endParaRPr lang="en-ZA" sz="1200" dirty="0">
              <a:effectLst/>
              <a:latin typeface="Times New Roman" panose="02020603050405020304" pitchFamily="18" charset="0"/>
              <a:ea typeface="Times New Roman" panose="02020603050405020304" pitchFamily="18" charset="0"/>
            </a:endParaRPr>
          </a:p>
          <a:p>
            <a:pPr fontAlgn="base">
              <a:lnSpc>
                <a:spcPts val="1500"/>
              </a:lnSpc>
              <a:spcBef>
                <a:spcPts val="1200"/>
              </a:spcBef>
            </a:pPr>
            <a:r>
              <a:rPr lang="en-ZA" sz="1300" b="1" dirty="0">
                <a:solidFill>
                  <a:schemeClr val="accent6">
                    <a:lumMod val="40000"/>
                    <a:lumOff val="60000"/>
                  </a:schemeClr>
                </a:solidFill>
                <a:effectLst/>
                <a:latin typeface="Calibri Light" panose="020F0302020204030204" pitchFamily="34" charset="0"/>
                <a:ea typeface="Times New Roman" panose="02020603050405020304" pitchFamily="18" charset="0"/>
                <a:cs typeface="Times New Roman" panose="02020603050405020304" pitchFamily="18" charset="0"/>
              </a:rPr>
              <a:t>Plan</a:t>
            </a:r>
            <a:endParaRPr lang="en-ZA" sz="1200" b="1" dirty="0">
              <a:solidFill>
                <a:schemeClr val="accent6">
                  <a:lumMod val="40000"/>
                  <a:lumOff val="60000"/>
                </a:schemeClr>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fontAlgn="base">
              <a:buSzPts val="1000"/>
              <a:buFont typeface="Symbol" panose="05050102010706020507" pitchFamily="18" charset="2"/>
              <a:buChar char=""/>
            </a:pPr>
            <a:r>
              <a:rPr lang="en-ZA" sz="1100" dirty="0">
                <a:effectLst/>
                <a:latin typeface="Calibri" panose="020F0502020204030204" pitchFamily="34" charset="0"/>
                <a:ea typeface="Calibri" panose="020F0502020204030204" pitchFamily="34" charset="0"/>
                <a:cs typeface="Times New Roman" panose="02020603050405020304" pitchFamily="18" charset="0"/>
              </a:rPr>
              <a:t>Look at the activities you normally do on a daily and weekly basis; develop a plan to spread </a:t>
            </a:r>
            <a:endParaRPr lang="en-ZA" sz="1200" dirty="0">
              <a:effectLst/>
              <a:latin typeface="Times New Roman" panose="02020603050405020304" pitchFamily="18" charset="0"/>
              <a:ea typeface="Times New Roman" panose="02020603050405020304" pitchFamily="18" charset="0"/>
            </a:endParaRPr>
          </a:p>
          <a:p>
            <a:pPr marL="342900" lvl="0" indent="-342900" fontAlgn="base">
              <a:buSzPts val="1000"/>
              <a:buFont typeface="Symbol" panose="05050102010706020507" pitchFamily="18" charset="2"/>
              <a:buChar char=""/>
            </a:pPr>
            <a:r>
              <a:rPr lang="en-ZA" sz="1100" dirty="0">
                <a:effectLst/>
                <a:latin typeface="Calibri" panose="020F0502020204030204" pitchFamily="34" charset="0"/>
                <a:ea typeface="Calibri" panose="020F0502020204030204" pitchFamily="34" charset="0"/>
                <a:cs typeface="Times New Roman" panose="02020603050405020304" pitchFamily="18" charset="0"/>
              </a:rPr>
              <a:t>these evenly across the week.</a:t>
            </a:r>
            <a:endParaRPr lang="en-ZA" sz="1200" dirty="0">
              <a:effectLst/>
              <a:latin typeface="Times New Roman" panose="02020603050405020304" pitchFamily="18" charset="0"/>
              <a:ea typeface="Times New Roman" panose="02020603050405020304" pitchFamily="18" charset="0"/>
            </a:endParaRPr>
          </a:p>
          <a:p>
            <a:pPr marL="342900" lvl="0" indent="-342900" fontAlgn="base">
              <a:buSzPts val="1000"/>
              <a:buFont typeface="Symbol" panose="05050102010706020507" pitchFamily="18" charset="2"/>
              <a:buChar char=""/>
            </a:pPr>
            <a:r>
              <a:rPr lang="en-ZA" sz="1100" dirty="0">
                <a:effectLst/>
                <a:latin typeface="Calibri" panose="020F0502020204030204" pitchFamily="34" charset="0"/>
                <a:ea typeface="Calibri" panose="020F0502020204030204" pitchFamily="34" charset="0"/>
                <a:cs typeface="Times New Roman" panose="02020603050405020304" pitchFamily="18" charset="0"/>
              </a:rPr>
              <a:t>Think about which activities you find most tiring and make sure you spread these out, with plenty of time to rest in between.</a:t>
            </a:r>
            <a:endParaRPr lang="en-ZA" sz="1200" dirty="0">
              <a:effectLst/>
              <a:latin typeface="Times New Roman" panose="02020603050405020304" pitchFamily="18" charset="0"/>
              <a:ea typeface="Times New Roman" panose="02020603050405020304" pitchFamily="18" charset="0"/>
            </a:endParaRPr>
          </a:p>
          <a:p>
            <a:pPr marL="342900" lvl="0" indent="-342900" fontAlgn="base">
              <a:buSzPts val="1000"/>
              <a:buFont typeface="Symbol" panose="05050102010706020507" pitchFamily="18" charset="2"/>
              <a:buChar char=""/>
            </a:pPr>
            <a:r>
              <a:rPr lang="en-ZA" sz="1100" dirty="0">
                <a:effectLst/>
                <a:latin typeface="Calibri" panose="020F0502020204030204" pitchFamily="34" charset="0"/>
                <a:ea typeface="Calibri" panose="020F0502020204030204" pitchFamily="34" charset="0"/>
                <a:cs typeface="Times New Roman" panose="02020603050405020304" pitchFamily="18" charset="0"/>
              </a:rPr>
              <a:t>Don’t try to complete several activities all in one go. This will drain your energy, and you will need more time to recover afterwards.</a:t>
            </a:r>
            <a:endParaRPr lang="en-ZA" sz="1200" dirty="0">
              <a:effectLst/>
              <a:latin typeface="Times New Roman" panose="02020603050405020304" pitchFamily="18" charset="0"/>
              <a:ea typeface="Times New Roman" panose="02020603050405020304" pitchFamily="18" charset="0"/>
            </a:endParaRPr>
          </a:p>
          <a:p>
            <a:pPr marL="342900" lvl="0" indent="-342900" fontAlgn="base">
              <a:buSzPts val="1000"/>
              <a:buFont typeface="Symbol" panose="05050102010706020507" pitchFamily="18" charset="2"/>
              <a:buChar char=""/>
            </a:pPr>
            <a:r>
              <a:rPr lang="en-ZA" sz="1100" dirty="0">
                <a:effectLst/>
                <a:latin typeface="Calibri" panose="020F0502020204030204" pitchFamily="34" charset="0"/>
                <a:ea typeface="Calibri" panose="020F0502020204030204" pitchFamily="34" charset="0"/>
                <a:cs typeface="Times New Roman" panose="02020603050405020304" pitchFamily="18" charset="0"/>
              </a:rPr>
              <a:t>If you find that your energy is lower or concentrating is harder at certain times of day, plan to avoid tiring activities at these times.</a:t>
            </a:r>
            <a:endParaRPr lang="en-ZA" sz="1200" dirty="0">
              <a:effectLst/>
              <a:latin typeface="Times New Roman" panose="02020603050405020304" pitchFamily="18" charset="0"/>
              <a:ea typeface="Times New Roman" panose="02020603050405020304" pitchFamily="18" charset="0"/>
            </a:endParaRPr>
          </a:p>
          <a:p>
            <a:pPr marL="342900" lvl="0" indent="-342900" fontAlgn="base">
              <a:buSzPts val="1000"/>
              <a:buFont typeface="Symbol" panose="05050102010706020507" pitchFamily="18" charset="2"/>
              <a:buChar char=""/>
            </a:pPr>
            <a:r>
              <a:rPr lang="en-ZA" sz="1100" dirty="0">
                <a:effectLst/>
                <a:latin typeface="Calibri" panose="020F0502020204030204" pitchFamily="34" charset="0"/>
                <a:ea typeface="Calibri" panose="020F0502020204030204" pitchFamily="34" charset="0"/>
                <a:cs typeface="Times New Roman" panose="02020603050405020304" pitchFamily="18" charset="0"/>
              </a:rPr>
              <a:t>Think about ways you can do activities differently to make it easier and less tiring. For example, you could sit down during tasks like washing and getting dressed. Rather than lifting and carrying items when cooking, try pushing and sliding them across the work surface instead.</a:t>
            </a:r>
            <a:endParaRPr lang="en-ZA" sz="1200" dirty="0">
              <a:effectLst/>
              <a:latin typeface="Times New Roman" panose="02020603050405020304" pitchFamily="18" charset="0"/>
              <a:ea typeface="Times New Roman" panose="02020603050405020304" pitchFamily="18" charset="0"/>
            </a:endParaRPr>
          </a:p>
          <a:p>
            <a:pPr fontAlgn="base">
              <a:lnSpc>
                <a:spcPts val="1500"/>
              </a:lnSpc>
              <a:spcBef>
                <a:spcPts val="1200"/>
              </a:spcBef>
            </a:pPr>
            <a:r>
              <a:rPr lang="en-ZA" sz="1300" b="1" dirty="0">
                <a:solidFill>
                  <a:schemeClr val="accent6">
                    <a:lumMod val="40000"/>
                    <a:lumOff val="60000"/>
                  </a:schemeClr>
                </a:solidFill>
                <a:effectLst/>
                <a:latin typeface="Calibri Light" panose="020F0302020204030204" pitchFamily="34" charset="0"/>
                <a:ea typeface="Times New Roman" panose="02020603050405020304" pitchFamily="18" charset="0"/>
                <a:cs typeface="Times New Roman" panose="02020603050405020304" pitchFamily="18" charset="0"/>
              </a:rPr>
              <a:t>Prioritise</a:t>
            </a:r>
            <a:endParaRPr lang="en-ZA" sz="1200" b="1" dirty="0">
              <a:solidFill>
                <a:schemeClr val="accent6">
                  <a:lumMod val="40000"/>
                  <a:lumOff val="60000"/>
                </a:schemeClr>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fontAlgn="base">
              <a:buSzPts val="1000"/>
              <a:buFont typeface="Symbol" panose="05050102010706020507" pitchFamily="18" charset="2"/>
              <a:buChar char=""/>
            </a:pPr>
            <a:r>
              <a:rPr lang="en-ZA" sz="1100" dirty="0">
                <a:effectLst/>
                <a:latin typeface="Calibri" panose="020F0502020204030204" pitchFamily="34" charset="0"/>
                <a:ea typeface="Calibri" panose="020F0502020204030204" pitchFamily="34" charset="0"/>
                <a:cs typeface="Times New Roman" panose="02020603050405020304" pitchFamily="18" charset="0"/>
              </a:rPr>
              <a:t>Some daily activities are necessary but others aren’t. There might be some tasks that you usually do that you can stop altogether, do less often or ask someone else to do for you.</a:t>
            </a:r>
            <a:endParaRPr lang="en-ZA" sz="1200" dirty="0">
              <a:effectLst/>
              <a:latin typeface="Times New Roman" panose="02020603050405020304" pitchFamily="18" charset="0"/>
              <a:ea typeface="Times New Roman" panose="02020603050405020304" pitchFamily="18" charset="0"/>
            </a:endParaRPr>
          </a:p>
          <a:p>
            <a:pPr marL="342900" lvl="0" indent="-342900" fontAlgn="base">
              <a:buSzPts val="1000"/>
              <a:buFont typeface="Symbol" panose="05050102010706020507" pitchFamily="18" charset="2"/>
              <a:buChar char=""/>
            </a:pPr>
            <a:r>
              <a:rPr lang="en-ZA" sz="1100" dirty="0">
                <a:effectLst/>
                <a:latin typeface="Calibri" panose="020F0502020204030204" pitchFamily="34" charset="0"/>
                <a:ea typeface="Calibri" panose="020F0502020204030204" pitchFamily="34" charset="0"/>
                <a:cs typeface="Times New Roman" panose="02020603050405020304" pitchFamily="18" charset="0"/>
              </a:rPr>
              <a:t>When prioritising activities make sure you have a balance of things you need to do, like washing and dressing and things you want to do for fun and enjoyment.</a:t>
            </a:r>
            <a:endParaRPr lang="en-ZA" sz="1200" dirty="0">
              <a:effectLst/>
              <a:latin typeface="Times New Roman" panose="02020603050405020304" pitchFamily="18" charset="0"/>
              <a:ea typeface="Times New Roman" panose="02020603050405020304" pitchFamily="18" charset="0"/>
            </a:endParaRPr>
          </a:p>
          <a:p>
            <a:pPr marL="342900" lvl="0" indent="-342900" fontAlgn="base">
              <a:buSzPts val="1000"/>
              <a:buFont typeface="Symbol" panose="05050102010706020507" pitchFamily="18" charset="2"/>
              <a:buChar char=""/>
            </a:pPr>
            <a:r>
              <a:rPr lang="en-ZA" sz="1100" dirty="0">
                <a:effectLst/>
                <a:latin typeface="Calibri" panose="020F0502020204030204" pitchFamily="34" charset="0"/>
                <a:ea typeface="Calibri" panose="020F0502020204030204" pitchFamily="34" charset="0"/>
                <a:cs typeface="Times New Roman" panose="02020603050405020304" pitchFamily="18" charset="0"/>
              </a:rPr>
              <a:t>Start the day by asking:</a:t>
            </a:r>
            <a:endParaRPr lang="en-ZA" sz="1200" dirty="0">
              <a:effectLst/>
              <a:latin typeface="Times New Roman" panose="02020603050405020304" pitchFamily="18" charset="0"/>
              <a:ea typeface="Times New Roman" panose="02020603050405020304" pitchFamily="18" charset="0"/>
            </a:endParaRPr>
          </a:p>
          <a:p>
            <a:pPr marL="742950" lvl="1" indent="-285750" fontAlgn="base">
              <a:buSzPts val="1000"/>
              <a:buFont typeface="Symbol" panose="05050102010706020507" pitchFamily="18" charset="2"/>
              <a:buChar char=""/>
              <a:tabLst>
                <a:tab pos="914400" algn="l"/>
              </a:tabLst>
            </a:pPr>
            <a:r>
              <a:rPr lang="en-ZA" sz="1100" dirty="0">
                <a:effectLst/>
                <a:latin typeface="Calibri" panose="020F0502020204030204" pitchFamily="34" charset="0"/>
                <a:ea typeface="Calibri" panose="020F0502020204030204" pitchFamily="34" charset="0"/>
                <a:cs typeface="Times New Roman" panose="02020603050405020304" pitchFamily="18" charset="0"/>
              </a:rPr>
              <a:t>What do I need to do; what do I want to do today?</a:t>
            </a:r>
            <a:endParaRPr lang="en-ZA" sz="1200" dirty="0">
              <a:effectLst/>
              <a:latin typeface="Times New Roman" panose="02020603050405020304" pitchFamily="18" charset="0"/>
              <a:ea typeface="Times New Roman" panose="02020603050405020304" pitchFamily="18" charset="0"/>
            </a:endParaRPr>
          </a:p>
          <a:p>
            <a:pPr marL="742950" lvl="1" indent="-285750" fontAlgn="base">
              <a:buSzPts val="1000"/>
              <a:buFont typeface="Symbol" panose="05050102010706020507" pitchFamily="18" charset="2"/>
              <a:buChar char=""/>
              <a:tabLst>
                <a:tab pos="914400" algn="l"/>
              </a:tabLst>
            </a:pPr>
            <a:r>
              <a:rPr lang="en-ZA" sz="1100" dirty="0">
                <a:effectLst/>
                <a:latin typeface="Calibri" panose="020F0502020204030204" pitchFamily="34" charset="0"/>
                <a:ea typeface="Calibri" panose="020F0502020204030204" pitchFamily="34" charset="0"/>
                <a:cs typeface="Times New Roman" panose="02020603050405020304" pitchFamily="18" charset="0"/>
              </a:rPr>
              <a:t>What can I put off until another day?</a:t>
            </a:r>
            <a:endParaRPr lang="en-ZA" sz="1200" dirty="0">
              <a:effectLst/>
              <a:latin typeface="Times New Roman" panose="02020603050405020304" pitchFamily="18" charset="0"/>
              <a:ea typeface="Times New Roman" panose="02020603050405020304" pitchFamily="18" charset="0"/>
            </a:endParaRPr>
          </a:p>
          <a:p>
            <a:pPr marL="742950" lvl="1" indent="-285750" fontAlgn="base">
              <a:buSzPts val="1000"/>
              <a:buFont typeface="Symbol" panose="05050102010706020507" pitchFamily="18" charset="2"/>
              <a:buChar char=""/>
              <a:tabLst>
                <a:tab pos="914400" algn="l"/>
              </a:tabLst>
            </a:pPr>
            <a:r>
              <a:rPr lang="en-ZA" sz="1100" dirty="0">
                <a:effectLst/>
                <a:latin typeface="Calibri" panose="020F0502020204030204" pitchFamily="34" charset="0"/>
                <a:ea typeface="Calibri" panose="020F0502020204030204" pitchFamily="34" charset="0"/>
                <a:cs typeface="Times New Roman" panose="02020603050405020304" pitchFamily="18" charset="0"/>
              </a:rPr>
              <a:t>What can I ask someone else to do for me?</a:t>
            </a:r>
            <a:endParaRPr lang="en-ZA" sz="1200" dirty="0">
              <a:effectLst/>
              <a:latin typeface="Times New Roman" panose="02020603050405020304" pitchFamily="18" charset="0"/>
              <a:ea typeface="Times New Roman" panose="02020603050405020304" pitchFamily="18" charset="0"/>
            </a:endParaRPr>
          </a:p>
          <a:p>
            <a:pPr>
              <a:lnSpc>
                <a:spcPct val="107000"/>
              </a:lnSpc>
              <a:spcAft>
                <a:spcPts val="800"/>
              </a:spcAft>
            </a:pPr>
            <a:r>
              <a:rPr lang="en-ZA" sz="11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34021071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DCE96-B55E-47DE-A7F0-A3FC93430F52}"/>
              </a:ext>
            </a:extLst>
          </p:cNvPr>
          <p:cNvSpPr>
            <a:spLocks noGrp="1"/>
          </p:cNvSpPr>
          <p:nvPr>
            <p:ph type="title"/>
          </p:nvPr>
        </p:nvSpPr>
        <p:spPr/>
        <p:txBody>
          <a:bodyPr/>
          <a:lstStyle/>
          <a:p>
            <a:r>
              <a:rPr lang="en-ZA" dirty="0"/>
              <a:t>Dealing with fatigue &amp; managing energy</a:t>
            </a:r>
          </a:p>
        </p:txBody>
      </p:sp>
      <p:sp>
        <p:nvSpPr>
          <p:cNvPr id="3" name="Content Placeholder 2">
            <a:extLst>
              <a:ext uri="{FF2B5EF4-FFF2-40B4-BE49-F238E27FC236}">
                <a16:creationId xmlns:a16="http://schemas.microsoft.com/office/drawing/2014/main" id="{8722CA14-2BD7-47FC-A6C0-828AF2107D7F}"/>
              </a:ext>
            </a:extLst>
          </p:cNvPr>
          <p:cNvSpPr>
            <a:spLocks noGrp="1"/>
          </p:cNvSpPr>
          <p:nvPr>
            <p:ph idx="1"/>
          </p:nvPr>
        </p:nvSpPr>
        <p:spPr>
          <a:xfrm>
            <a:off x="533400" y="1438276"/>
            <a:ext cx="10515600" cy="4351338"/>
          </a:xfrm>
        </p:spPr>
        <p:txBody>
          <a:bodyPr/>
          <a:lstStyle/>
          <a:p>
            <a:r>
              <a:rPr lang="en-ZA" dirty="0"/>
              <a:t>Causes are multifactorial and complex</a:t>
            </a:r>
          </a:p>
          <a:p>
            <a:r>
              <a:rPr lang="en-ZA" dirty="0"/>
              <a:t>Fundamentally sleep quality is poor and is non-restorative</a:t>
            </a:r>
          </a:p>
          <a:p>
            <a:r>
              <a:rPr lang="en-ZA" dirty="0"/>
              <a:t>Energy slumps require daytime naps</a:t>
            </a:r>
          </a:p>
          <a:p>
            <a:r>
              <a:rPr lang="en-ZA" dirty="0"/>
              <a:t>Scheduling is a challenge, but “avoiding the cliff” is very important.</a:t>
            </a:r>
          </a:p>
        </p:txBody>
      </p:sp>
      <p:cxnSp>
        <p:nvCxnSpPr>
          <p:cNvPr id="5" name="Straight Connector 4">
            <a:extLst>
              <a:ext uri="{FF2B5EF4-FFF2-40B4-BE49-F238E27FC236}">
                <a16:creationId xmlns:a16="http://schemas.microsoft.com/office/drawing/2014/main" id="{62734B36-1C11-4552-92D9-660B23503A2E}"/>
              </a:ext>
            </a:extLst>
          </p:cNvPr>
          <p:cNvCxnSpPr>
            <a:cxnSpLocks/>
          </p:cNvCxnSpPr>
          <p:nvPr/>
        </p:nvCxnSpPr>
        <p:spPr>
          <a:xfrm>
            <a:off x="2164702" y="4086808"/>
            <a:ext cx="0" cy="2220686"/>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A161702F-5ACC-4F66-899B-BBB049CFC90A}"/>
              </a:ext>
            </a:extLst>
          </p:cNvPr>
          <p:cNvCxnSpPr>
            <a:cxnSpLocks/>
          </p:cNvCxnSpPr>
          <p:nvPr/>
        </p:nvCxnSpPr>
        <p:spPr>
          <a:xfrm flipH="1">
            <a:off x="2164704" y="6307494"/>
            <a:ext cx="6363476" cy="0"/>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732B92EC-CD12-47FC-9A3D-8D6EDADB58CD}"/>
              </a:ext>
            </a:extLst>
          </p:cNvPr>
          <p:cNvCxnSpPr>
            <a:cxnSpLocks/>
          </p:cNvCxnSpPr>
          <p:nvPr/>
        </p:nvCxnSpPr>
        <p:spPr>
          <a:xfrm flipH="1">
            <a:off x="2164702" y="4883020"/>
            <a:ext cx="6363476" cy="0"/>
          </a:xfrm>
          <a:prstGeom prst="line">
            <a:avLst/>
          </a:prstGeom>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p14="http://schemas.microsoft.com/office/powerpoint/2010/main">
        <mc:Choice Requires="p14">
          <p:contentPart p14:bwMode="auto" r:id="rId2">
            <p14:nvContentPartPr>
              <p14:cNvPr id="15" name="Ink 14">
                <a:extLst>
                  <a:ext uri="{FF2B5EF4-FFF2-40B4-BE49-F238E27FC236}">
                    <a16:creationId xmlns:a16="http://schemas.microsoft.com/office/drawing/2014/main" id="{24BF20DF-8A39-4BFC-AD13-B24884525823}"/>
                  </a:ext>
                </a:extLst>
              </p14:cNvPr>
              <p14:cNvContentPartPr/>
              <p14:nvPr/>
            </p14:nvContentPartPr>
            <p14:xfrm>
              <a:off x="2164658" y="4226481"/>
              <a:ext cx="3155859" cy="1866409"/>
            </p14:xfrm>
          </p:contentPart>
        </mc:Choice>
        <mc:Fallback xmlns="">
          <p:pic>
            <p:nvPicPr>
              <p:cNvPr id="15" name="Ink 14">
                <a:extLst>
                  <a:ext uri="{FF2B5EF4-FFF2-40B4-BE49-F238E27FC236}">
                    <a16:creationId xmlns:a16="http://schemas.microsoft.com/office/drawing/2014/main" id="{24BF20DF-8A39-4BFC-AD13-B24884525823}"/>
                  </a:ext>
                </a:extLst>
              </p:cNvPr>
              <p:cNvPicPr/>
              <p:nvPr/>
            </p:nvPicPr>
            <p:blipFill>
              <a:blip r:embed="rId3"/>
              <a:stretch>
                <a:fillRect/>
              </a:stretch>
            </p:blipFill>
            <p:spPr>
              <a:xfrm>
                <a:off x="2155659" y="4217480"/>
                <a:ext cx="3173498" cy="1884051"/>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16" name="Ink 15">
                <a:extLst>
                  <a:ext uri="{FF2B5EF4-FFF2-40B4-BE49-F238E27FC236}">
                    <a16:creationId xmlns:a16="http://schemas.microsoft.com/office/drawing/2014/main" id="{AD856620-945A-459F-A863-00658CF9BCDC}"/>
                  </a:ext>
                </a:extLst>
              </p14:cNvPr>
              <p14:cNvContentPartPr/>
              <p14:nvPr/>
            </p14:nvContentPartPr>
            <p14:xfrm>
              <a:off x="2154938" y="4487841"/>
              <a:ext cx="4320" cy="360"/>
            </p14:xfrm>
          </p:contentPart>
        </mc:Choice>
        <mc:Fallback xmlns="">
          <p:pic>
            <p:nvPicPr>
              <p:cNvPr id="16" name="Ink 15">
                <a:extLst>
                  <a:ext uri="{FF2B5EF4-FFF2-40B4-BE49-F238E27FC236}">
                    <a16:creationId xmlns:a16="http://schemas.microsoft.com/office/drawing/2014/main" id="{AD856620-945A-459F-A863-00658CF9BCDC}"/>
                  </a:ext>
                </a:extLst>
              </p:cNvPr>
              <p:cNvPicPr/>
              <p:nvPr/>
            </p:nvPicPr>
            <p:blipFill>
              <a:blip r:embed="rId5"/>
              <a:stretch>
                <a:fillRect/>
              </a:stretch>
            </p:blipFill>
            <p:spPr>
              <a:xfrm>
                <a:off x="2145938" y="4478841"/>
                <a:ext cx="21960" cy="18000"/>
              </a:xfrm>
              <a:prstGeom prst="rect">
                <a:avLst/>
              </a:prstGeom>
            </p:spPr>
          </p:pic>
        </mc:Fallback>
      </mc:AlternateContent>
      <p:sp>
        <p:nvSpPr>
          <p:cNvPr id="17" name="TextBox 16">
            <a:extLst>
              <a:ext uri="{FF2B5EF4-FFF2-40B4-BE49-F238E27FC236}">
                <a16:creationId xmlns:a16="http://schemas.microsoft.com/office/drawing/2014/main" id="{36666AFA-3E41-476C-91AD-C19FF3E8ADF1}"/>
              </a:ext>
            </a:extLst>
          </p:cNvPr>
          <p:cNvSpPr txBox="1"/>
          <p:nvPr/>
        </p:nvSpPr>
        <p:spPr>
          <a:xfrm>
            <a:off x="121298" y="4041815"/>
            <a:ext cx="1744452" cy="369332"/>
          </a:xfrm>
          <a:prstGeom prst="rect">
            <a:avLst/>
          </a:prstGeom>
          <a:noFill/>
        </p:spPr>
        <p:txBody>
          <a:bodyPr wrap="none" rtlCol="0">
            <a:spAutoFit/>
          </a:bodyPr>
          <a:lstStyle/>
          <a:p>
            <a:r>
              <a:rPr lang="en-ZA" dirty="0"/>
              <a:t>“normal” energy</a:t>
            </a:r>
          </a:p>
        </p:txBody>
      </p:sp>
      <p:sp>
        <p:nvSpPr>
          <p:cNvPr id="18" name="TextBox 17">
            <a:extLst>
              <a:ext uri="{FF2B5EF4-FFF2-40B4-BE49-F238E27FC236}">
                <a16:creationId xmlns:a16="http://schemas.microsoft.com/office/drawing/2014/main" id="{4C99FA3B-3831-49E2-AD6B-6B990A40815B}"/>
              </a:ext>
            </a:extLst>
          </p:cNvPr>
          <p:cNvSpPr txBox="1"/>
          <p:nvPr/>
        </p:nvSpPr>
        <p:spPr>
          <a:xfrm>
            <a:off x="200885" y="4513688"/>
            <a:ext cx="1314014" cy="369332"/>
          </a:xfrm>
          <a:prstGeom prst="rect">
            <a:avLst/>
          </a:prstGeom>
          <a:noFill/>
        </p:spPr>
        <p:txBody>
          <a:bodyPr wrap="none" rtlCol="0">
            <a:spAutoFit/>
          </a:bodyPr>
          <a:lstStyle/>
          <a:p>
            <a:r>
              <a:rPr lang="en-ZA" dirty="0"/>
              <a:t>feeling tired</a:t>
            </a:r>
          </a:p>
        </p:txBody>
      </p:sp>
      <p:cxnSp>
        <p:nvCxnSpPr>
          <p:cNvPr id="21" name="Straight Arrow Connector 20">
            <a:extLst>
              <a:ext uri="{FF2B5EF4-FFF2-40B4-BE49-F238E27FC236}">
                <a16:creationId xmlns:a16="http://schemas.microsoft.com/office/drawing/2014/main" id="{2600674E-F876-43DD-8521-F62BE64B9516}"/>
              </a:ext>
            </a:extLst>
          </p:cNvPr>
          <p:cNvCxnSpPr>
            <a:stCxn id="17" idx="3"/>
          </p:cNvCxnSpPr>
          <p:nvPr/>
        </p:nvCxnSpPr>
        <p:spPr>
          <a:xfrm>
            <a:off x="1865750" y="4226481"/>
            <a:ext cx="298908" cy="0"/>
          </a:xfrm>
          <a:prstGeom prst="straightConnector1">
            <a:avLst/>
          </a:prstGeom>
          <a:ln>
            <a:tailEnd type="triangle"/>
          </a:ln>
        </p:spPr>
        <p:style>
          <a:lnRef idx="1">
            <a:schemeClr val="accent4"/>
          </a:lnRef>
          <a:fillRef idx="0">
            <a:schemeClr val="accent4"/>
          </a:fillRef>
          <a:effectRef idx="0">
            <a:schemeClr val="accent4"/>
          </a:effectRef>
          <a:fontRef idx="minor">
            <a:schemeClr val="tx1"/>
          </a:fontRef>
        </p:style>
      </p:cxnSp>
      <p:cxnSp>
        <p:nvCxnSpPr>
          <p:cNvPr id="22" name="Straight Arrow Connector 21">
            <a:extLst>
              <a:ext uri="{FF2B5EF4-FFF2-40B4-BE49-F238E27FC236}">
                <a16:creationId xmlns:a16="http://schemas.microsoft.com/office/drawing/2014/main" id="{CB3D699A-604D-4470-85BC-66C83B418DB5}"/>
              </a:ext>
            </a:extLst>
          </p:cNvPr>
          <p:cNvCxnSpPr>
            <a:cxnSpLocks/>
          </p:cNvCxnSpPr>
          <p:nvPr/>
        </p:nvCxnSpPr>
        <p:spPr>
          <a:xfrm flipV="1">
            <a:off x="1751289" y="4595812"/>
            <a:ext cx="1701038" cy="121021"/>
          </a:xfrm>
          <a:prstGeom prst="straightConnector1">
            <a:avLst/>
          </a:prstGeom>
          <a:ln>
            <a:tailEnd type="triangle"/>
          </a:ln>
        </p:spPr>
        <p:style>
          <a:lnRef idx="1">
            <a:schemeClr val="accent4"/>
          </a:lnRef>
          <a:fillRef idx="0">
            <a:schemeClr val="accent4"/>
          </a:fillRef>
          <a:effectRef idx="0">
            <a:schemeClr val="accent4"/>
          </a:effectRef>
          <a:fontRef idx="minor">
            <a:schemeClr val="tx1"/>
          </a:fontRef>
        </p:style>
      </p:cxnSp>
      <p:sp>
        <p:nvSpPr>
          <p:cNvPr id="24" name="TextBox 23">
            <a:extLst>
              <a:ext uri="{FF2B5EF4-FFF2-40B4-BE49-F238E27FC236}">
                <a16:creationId xmlns:a16="http://schemas.microsoft.com/office/drawing/2014/main" id="{2A0B2B29-3602-4A64-8A8D-AC2280DCEF01}"/>
              </a:ext>
            </a:extLst>
          </p:cNvPr>
          <p:cNvSpPr txBox="1"/>
          <p:nvPr/>
        </p:nvSpPr>
        <p:spPr>
          <a:xfrm>
            <a:off x="3769914" y="5018262"/>
            <a:ext cx="1156535" cy="369332"/>
          </a:xfrm>
          <a:prstGeom prst="rect">
            <a:avLst/>
          </a:prstGeom>
          <a:noFill/>
        </p:spPr>
        <p:txBody>
          <a:bodyPr wrap="none" rtlCol="0">
            <a:spAutoFit/>
          </a:bodyPr>
          <a:lstStyle/>
          <a:p>
            <a:r>
              <a:rPr lang="en-ZA" dirty="0"/>
              <a:t>The “Cliff”</a:t>
            </a:r>
          </a:p>
        </p:txBody>
      </p:sp>
      <p:sp>
        <p:nvSpPr>
          <p:cNvPr id="25" name="Freeform: Shape 24">
            <a:extLst>
              <a:ext uri="{FF2B5EF4-FFF2-40B4-BE49-F238E27FC236}">
                <a16:creationId xmlns:a16="http://schemas.microsoft.com/office/drawing/2014/main" id="{D352A6F1-9B98-4CC1-8CED-20F4E886F509}"/>
              </a:ext>
            </a:extLst>
          </p:cNvPr>
          <p:cNvSpPr/>
          <p:nvPr/>
        </p:nvSpPr>
        <p:spPr>
          <a:xfrm>
            <a:off x="4245430" y="4236048"/>
            <a:ext cx="1959428" cy="580281"/>
          </a:xfrm>
          <a:custGeom>
            <a:avLst/>
            <a:gdLst>
              <a:gd name="connsiteX0" fmla="*/ 0 w 2911151"/>
              <a:gd name="connsiteY0" fmla="*/ 727788 h 757514"/>
              <a:gd name="connsiteX1" fmla="*/ 46653 w 2911151"/>
              <a:gd name="connsiteY1" fmla="*/ 755780 h 757514"/>
              <a:gd name="connsiteX2" fmla="*/ 261257 w 2911151"/>
              <a:gd name="connsiteY2" fmla="*/ 746449 h 757514"/>
              <a:gd name="connsiteX3" fmla="*/ 317240 w 2911151"/>
              <a:gd name="connsiteY3" fmla="*/ 727788 h 757514"/>
              <a:gd name="connsiteX4" fmla="*/ 354563 w 2911151"/>
              <a:gd name="connsiteY4" fmla="*/ 718457 h 757514"/>
              <a:gd name="connsiteX5" fmla="*/ 541175 w 2911151"/>
              <a:gd name="connsiteY5" fmla="*/ 690466 h 757514"/>
              <a:gd name="connsiteX6" fmla="*/ 606489 w 2911151"/>
              <a:gd name="connsiteY6" fmla="*/ 671804 h 757514"/>
              <a:gd name="connsiteX7" fmla="*/ 821093 w 2911151"/>
              <a:gd name="connsiteY7" fmla="*/ 653143 h 757514"/>
              <a:gd name="connsiteX8" fmla="*/ 895738 w 2911151"/>
              <a:gd name="connsiteY8" fmla="*/ 643813 h 757514"/>
              <a:gd name="connsiteX9" fmla="*/ 1082351 w 2911151"/>
              <a:gd name="connsiteY9" fmla="*/ 587829 h 757514"/>
              <a:gd name="connsiteX10" fmla="*/ 1166326 w 2911151"/>
              <a:gd name="connsiteY10" fmla="*/ 550506 h 757514"/>
              <a:gd name="connsiteX11" fmla="*/ 1268963 w 2911151"/>
              <a:gd name="connsiteY11" fmla="*/ 513184 h 757514"/>
              <a:gd name="connsiteX12" fmla="*/ 1343608 w 2911151"/>
              <a:gd name="connsiteY12" fmla="*/ 475862 h 757514"/>
              <a:gd name="connsiteX13" fmla="*/ 1492898 w 2911151"/>
              <a:gd name="connsiteY13" fmla="*/ 391886 h 757514"/>
              <a:gd name="connsiteX14" fmla="*/ 1558212 w 2911151"/>
              <a:gd name="connsiteY14" fmla="*/ 363894 h 757514"/>
              <a:gd name="connsiteX15" fmla="*/ 1670179 w 2911151"/>
              <a:gd name="connsiteY15" fmla="*/ 289249 h 757514"/>
              <a:gd name="connsiteX16" fmla="*/ 1744824 w 2911151"/>
              <a:gd name="connsiteY16" fmla="*/ 251927 h 757514"/>
              <a:gd name="connsiteX17" fmla="*/ 1782147 w 2911151"/>
              <a:gd name="connsiteY17" fmla="*/ 223935 h 757514"/>
              <a:gd name="connsiteX18" fmla="*/ 1903444 w 2911151"/>
              <a:gd name="connsiteY18" fmla="*/ 158621 h 757514"/>
              <a:gd name="connsiteX19" fmla="*/ 1940767 w 2911151"/>
              <a:gd name="connsiteY19" fmla="*/ 149290 h 757514"/>
              <a:gd name="connsiteX20" fmla="*/ 1959428 w 2911151"/>
              <a:gd name="connsiteY20" fmla="*/ 121298 h 757514"/>
              <a:gd name="connsiteX21" fmla="*/ 2006081 w 2911151"/>
              <a:gd name="connsiteY21" fmla="*/ 111968 h 757514"/>
              <a:gd name="connsiteX22" fmla="*/ 2108718 w 2911151"/>
              <a:gd name="connsiteY22" fmla="*/ 102637 h 757514"/>
              <a:gd name="connsiteX23" fmla="*/ 2146040 w 2911151"/>
              <a:gd name="connsiteY23" fmla="*/ 93306 h 757514"/>
              <a:gd name="connsiteX24" fmla="*/ 2575249 w 2911151"/>
              <a:gd name="connsiteY24" fmla="*/ 65315 h 757514"/>
              <a:gd name="connsiteX25" fmla="*/ 2724538 w 2911151"/>
              <a:gd name="connsiteY25" fmla="*/ 37323 h 757514"/>
              <a:gd name="connsiteX26" fmla="*/ 2789853 w 2911151"/>
              <a:gd name="connsiteY26" fmla="*/ 27992 h 757514"/>
              <a:gd name="connsiteX27" fmla="*/ 2827175 w 2911151"/>
              <a:gd name="connsiteY27" fmla="*/ 18662 h 757514"/>
              <a:gd name="connsiteX28" fmla="*/ 2883159 w 2911151"/>
              <a:gd name="connsiteY28" fmla="*/ 9331 h 757514"/>
              <a:gd name="connsiteX29" fmla="*/ 2911151 w 2911151"/>
              <a:gd name="connsiteY29" fmla="*/ 0 h 757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911151" h="757514">
                <a:moveTo>
                  <a:pt x="0" y="727788"/>
                </a:moveTo>
                <a:cubicBezTo>
                  <a:pt x="15551" y="737119"/>
                  <a:pt x="28564" y="754488"/>
                  <a:pt x="46653" y="755780"/>
                </a:cubicBezTo>
                <a:cubicBezTo>
                  <a:pt x="118073" y="760881"/>
                  <a:pt x="190035" y="753817"/>
                  <a:pt x="261257" y="746449"/>
                </a:cubicBezTo>
                <a:cubicBezTo>
                  <a:pt x="280823" y="744425"/>
                  <a:pt x="298157" y="732559"/>
                  <a:pt x="317240" y="727788"/>
                </a:cubicBezTo>
                <a:cubicBezTo>
                  <a:pt x="329681" y="724678"/>
                  <a:pt x="341959" y="720820"/>
                  <a:pt x="354563" y="718457"/>
                </a:cubicBezTo>
                <a:cubicBezTo>
                  <a:pt x="445699" y="701369"/>
                  <a:pt x="459182" y="700714"/>
                  <a:pt x="541175" y="690466"/>
                </a:cubicBezTo>
                <a:cubicBezTo>
                  <a:pt x="558867" y="684568"/>
                  <a:pt x="588916" y="673757"/>
                  <a:pt x="606489" y="671804"/>
                </a:cubicBezTo>
                <a:cubicBezTo>
                  <a:pt x="677854" y="663874"/>
                  <a:pt x="749622" y="660059"/>
                  <a:pt x="821093" y="653143"/>
                </a:cubicBezTo>
                <a:cubicBezTo>
                  <a:pt x="846052" y="650728"/>
                  <a:pt x="870856" y="646923"/>
                  <a:pt x="895738" y="643813"/>
                </a:cubicBezTo>
                <a:cubicBezTo>
                  <a:pt x="957942" y="625152"/>
                  <a:pt x="1023005" y="614205"/>
                  <a:pt x="1082351" y="587829"/>
                </a:cubicBezTo>
                <a:cubicBezTo>
                  <a:pt x="1110343" y="575388"/>
                  <a:pt x="1137885" y="561882"/>
                  <a:pt x="1166326" y="550506"/>
                </a:cubicBezTo>
                <a:cubicBezTo>
                  <a:pt x="1200126" y="536986"/>
                  <a:pt x="1235412" y="527311"/>
                  <a:pt x="1268963" y="513184"/>
                </a:cubicBezTo>
                <a:cubicBezTo>
                  <a:pt x="1294602" y="502389"/>
                  <a:pt x="1319147" y="489111"/>
                  <a:pt x="1343608" y="475862"/>
                </a:cubicBezTo>
                <a:cubicBezTo>
                  <a:pt x="1393812" y="448668"/>
                  <a:pt x="1440419" y="414377"/>
                  <a:pt x="1492898" y="391886"/>
                </a:cubicBezTo>
                <a:cubicBezTo>
                  <a:pt x="1514669" y="382555"/>
                  <a:pt x="1537713" y="375762"/>
                  <a:pt x="1558212" y="363894"/>
                </a:cubicBezTo>
                <a:cubicBezTo>
                  <a:pt x="1597031" y="341419"/>
                  <a:pt x="1630059" y="309309"/>
                  <a:pt x="1670179" y="289249"/>
                </a:cubicBezTo>
                <a:cubicBezTo>
                  <a:pt x="1695061" y="276808"/>
                  <a:pt x="1720795" y="265944"/>
                  <a:pt x="1744824" y="251927"/>
                </a:cubicBezTo>
                <a:cubicBezTo>
                  <a:pt x="1758257" y="244091"/>
                  <a:pt x="1769027" y="232284"/>
                  <a:pt x="1782147" y="223935"/>
                </a:cubicBezTo>
                <a:cubicBezTo>
                  <a:pt x="1802782" y="210804"/>
                  <a:pt x="1877281" y="169086"/>
                  <a:pt x="1903444" y="158621"/>
                </a:cubicBezTo>
                <a:cubicBezTo>
                  <a:pt x="1915351" y="153858"/>
                  <a:pt x="1928326" y="152400"/>
                  <a:pt x="1940767" y="149290"/>
                </a:cubicBezTo>
                <a:cubicBezTo>
                  <a:pt x="1946987" y="139959"/>
                  <a:pt x="1949691" y="126862"/>
                  <a:pt x="1959428" y="121298"/>
                </a:cubicBezTo>
                <a:cubicBezTo>
                  <a:pt x="1973197" y="113430"/>
                  <a:pt x="1990345" y="113935"/>
                  <a:pt x="2006081" y="111968"/>
                </a:cubicBezTo>
                <a:cubicBezTo>
                  <a:pt x="2040169" y="107707"/>
                  <a:pt x="2074506" y="105747"/>
                  <a:pt x="2108718" y="102637"/>
                </a:cubicBezTo>
                <a:cubicBezTo>
                  <a:pt x="2121159" y="99527"/>
                  <a:pt x="2133249" y="94220"/>
                  <a:pt x="2146040" y="93306"/>
                </a:cubicBezTo>
                <a:cubicBezTo>
                  <a:pt x="2203861" y="89176"/>
                  <a:pt x="2451343" y="85966"/>
                  <a:pt x="2575249" y="65315"/>
                </a:cubicBezTo>
                <a:cubicBezTo>
                  <a:pt x="2625190" y="56992"/>
                  <a:pt x="2674657" y="45998"/>
                  <a:pt x="2724538" y="37323"/>
                </a:cubicBezTo>
                <a:cubicBezTo>
                  <a:pt x="2746205" y="33555"/>
                  <a:pt x="2768215" y="31926"/>
                  <a:pt x="2789853" y="27992"/>
                </a:cubicBezTo>
                <a:cubicBezTo>
                  <a:pt x="2802470" y="25698"/>
                  <a:pt x="2814601" y="21177"/>
                  <a:pt x="2827175" y="18662"/>
                </a:cubicBezTo>
                <a:cubicBezTo>
                  <a:pt x="2845726" y="14952"/>
                  <a:pt x="2864691" y="13435"/>
                  <a:pt x="2883159" y="9331"/>
                </a:cubicBezTo>
                <a:cubicBezTo>
                  <a:pt x="2892760" y="7197"/>
                  <a:pt x="2911151" y="0"/>
                  <a:pt x="2911151" y="0"/>
                </a:cubicBezTo>
              </a:path>
            </a:pathLst>
          </a:custGeom>
        </p:spPr>
        <p:style>
          <a:lnRef idx="3">
            <a:schemeClr val="accent4"/>
          </a:lnRef>
          <a:fillRef idx="0">
            <a:schemeClr val="accent4"/>
          </a:fillRef>
          <a:effectRef idx="2">
            <a:schemeClr val="accent4"/>
          </a:effectRef>
          <a:fontRef idx="minor">
            <a:schemeClr val="tx1"/>
          </a:fontRef>
        </p:style>
        <p:txBody>
          <a:bodyPr rtlCol="0" anchor="ctr"/>
          <a:lstStyle/>
          <a:p>
            <a:pPr algn="ctr"/>
            <a:endParaRPr lang="en-ZA" dirty="0"/>
          </a:p>
        </p:txBody>
      </p:sp>
      <p:sp>
        <p:nvSpPr>
          <p:cNvPr id="26" name="TextBox 25">
            <a:extLst>
              <a:ext uri="{FF2B5EF4-FFF2-40B4-BE49-F238E27FC236}">
                <a16:creationId xmlns:a16="http://schemas.microsoft.com/office/drawing/2014/main" id="{537F596A-ACD5-4750-8C70-BD3BA4872EA6}"/>
              </a:ext>
            </a:extLst>
          </p:cNvPr>
          <p:cNvSpPr txBox="1"/>
          <p:nvPr/>
        </p:nvSpPr>
        <p:spPr>
          <a:xfrm>
            <a:off x="5629478" y="4367010"/>
            <a:ext cx="996748" cy="369332"/>
          </a:xfrm>
          <a:prstGeom prst="rect">
            <a:avLst/>
          </a:prstGeom>
          <a:noFill/>
        </p:spPr>
        <p:txBody>
          <a:bodyPr wrap="none" rtlCol="0">
            <a:spAutoFit/>
          </a:bodyPr>
          <a:lstStyle/>
          <a:p>
            <a:r>
              <a:rPr lang="en-ZA" dirty="0"/>
              <a:t>recovery</a:t>
            </a:r>
          </a:p>
        </p:txBody>
      </p:sp>
      <p:sp>
        <p:nvSpPr>
          <p:cNvPr id="27" name="Freeform: Shape 26">
            <a:extLst>
              <a:ext uri="{FF2B5EF4-FFF2-40B4-BE49-F238E27FC236}">
                <a16:creationId xmlns:a16="http://schemas.microsoft.com/office/drawing/2014/main" id="{4586B1CD-1D74-4D73-A30B-813F56192710}"/>
              </a:ext>
            </a:extLst>
          </p:cNvPr>
          <p:cNvSpPr/>
          <p:nvPr/>
        </p:nvSpPr>
        <p:spPr>
          <a:xfrm>
            <a:off x="5318449" y="6092890"/>
            <a:ext cx="251927" cy="37322"/>
          </a:xfrm>
          <a:custGeom>
            <a:avLst/>
            <a:gdLst>
              <a:gd name="connsiteX0" fmla="*/ 0 w 251927"/>
              <a:gd name="connsiteY0" fmla="*/ 0 h 37322"/>
              <a:gd name="connsiteX1" fmla="*/ 46653 w 251927"/>
              <a:gd name="connsiteY1" fmla="*/ 18661 h 37322"/>
              <a:gd name="connsiteX2" fmla="*/ 158620 w 251927"/>
              <a:gd name="connsiteY2" fmla="*/ 37322 h 37322"/>
              <a:gd name="connsiteX3" fmla="*/ 251927 w 251927"/>
              <a:gd name="connsiteY3" fmla="*/ 18661 h 37322"/>
            </a:gdLst>
            <a:ahLst/>
            <a:cxnLst>
              <a:cxn ang="0">
                <a:pos x="connsiteX0" y="connsiteY0"/>
              </a:cxn>
              <a:cxn ang="0">
                <a:pos x="connsiteX1" y="connsiteY1"/>
              </a:cxn>
              <a:cxn ang="0">
                <a:pos x="connsiteX2" y="connsiteY2"/>
              </a:cxn>
              <a:cxn ang="0">
                <a:pos x="connsiteX3" y="connsiteY3"/>
              </a:cxn>
            </a:cxnLst>
            <a:rect l="l" t="t" r="r" b="b"/>
            <a:pathLst>
              <a:path w="251927" h="37322">
                <a:moveTo>
                  <a:pt x="0" y="0"/>
                </a:moveTo>
                <a:cubicBezTo>
                  <a:pt x="15551" y="6220"/>
                  <a:pt x="30764" y="13364"/>
                  <a:pt x="46653" y="18661"/>
                </a:cubicBezTo>
                <a:cubicBezTo>
                  <a:pt x="83646" y="30992"/>
                  <a:pt x="119461" y="32427"/>
                  <a:pt x="158620" y="37322"/>
                </a:cubicBezTo>
                <a:lnTo>
                  <a:pt x="251927" y="18661"/>
                </a:lnTo>
              </a:path>
            </a:pathLst>
          </a:custGeom>
        </p:spPr>
        <p:style>
          <a:lnRef idx="3">
            <a:schemeClr val="accent4"/>
          </a:lnRef>
          <a:fillRef idx="0">
            <a:schemeClr val="accent4"/>
          </a:fillRef>
          <a:effectRef idx="2">
            <a:schemeClr val="accent4"/>
          </a:effectRef>
          <a:fontRef idx="minor">
            <a:schemeClr val="tx1"/>
          </a:fontRef>
        </p:style>
        <p:txBody>
          <a:bodyPr rtlCol="0" anchor="ctr"/>
          <a:lstStyle/>
          <a:p>
            <a:pPr algn="ctr"/>
            <a:endParaRPr lang="en-ZA" dirty="0"/>
          </a:p>
        </p:txBody>
      </p:sp>
      <p:sp>
        <p:nvSpPr>
          <p:cNvPr id="28" name="Freeform: Shape 27">
            <a:extLst>
              <a:ext uri="{FF2B5EF4-FFF2-40B4-BE49-F238E27FC236}">
                <a16:creationId xmlns:a16="http://schemas.microsoft.com/office/drawing/2014/main" id="{422421A5-9EEC-42AF-BA16-FD5452BB5F28}"/>
              </a:ext>
            </a:extLst>
          </p:cNvPr>
          <p:cNvSpPr/>
          <p:nvPr/>
        </p:nvSpPr>
        <p:spPr>
          <a:xfrm>
            <a:off x="5561045" y="4814596"/>
            <a:ext cx="2911151" cy="1324947"/>
          </a:xfrm>
          <a:custGeom>
            <a:avLst/>
            <a:gdLst>
              <a:gd name="connsiteX0" fmla="*/ 0 w 2911151"/>
              <a:gd name="connsiteY0" fmla="*/ 1324947 h 1324947"/>
              <a:gd name="connsiteX1" fmla="*/ 74645 w 2911151"/>
              <a:gd name="connsiteY1" fmla="*/ 1315616 h 1324947"/>
              <a:gd name="connsiteX2" fmla="*/ 102637 w 2911151"/>
              <a:gd name="connsiteY2" fmla="*/ 1287624 h 1324947"/>
              <a:gd name="connsiteX3" fmla="*/ 139959 w 2911151"/>
              <a:gd name="connsiteY3" fmla="*/ 1268963 h 1324947"/>
              <a:gd name="connsiteX4" fmla="*/ 158620 w 2911151"/>
              <a:gd name="connsiteY4" fmla="*/ 1240971 h 1324947"/>
              <a:gd name="connsiteX5" fmla="*/ 223935 w 2911151"/>
              <a:gd name="connsiteY5" fmla="*/ 1222310 h 1324947"/>
              <a:gd name="connsiteX6" fmla="*/ 410547 w 2911151"/>
              <a:gd name="connsiteY6" fmla="*/ 1203649 h 1324947"/>
              <a:gd name="connsiteX7" fmla="*/ 457200 w 2911151"/>
              <a:gd name="connsiteY7" fmla="*/ 1194318 h 1324947"/>
              <a:gd name="connsiteX8" fmla="*/ 513184 w 2911151"/>
              <a:gd name="connsiteY8" fmla="*/ 1184988 h 1324947"/>
              <a:gd name="connsiteX9" fmla="*/ 541175 w 2911151"/>
              <a:gd name="connsiteY9" fmla="*/ 1175657 h 1324947"/>
              <a:gd name="connsiteX10" fmla="*/ 578498 w 2911151"/>
              <a:gd name="connsiteY10" fmla="*/ 1166326 h 1324947"/>
              <a:gd name="connsiteX11" fmla="*/ 615820 w 2911151"/>
              <a:gd name="connsiteY11" fmla="*/ 1147665 h 1324947"/>
              <a:gd name="connsiteX12" fmla="*/ 671804 w 2911151"/>
              <a:gd name="connsiteY12" fmla="*/ 1138335 h 1324947"/>
              <a:gd name="connsiteX13" fmla="*/ 699796 w 2911151"/>
              <a:gd name="connsiteY13" fmla="*/ 1129004 h 1324947"/>
              <a:gd name="connsiteX14" fmla="*/ 737118 w 2911151"/>
              <a:gd name="connsiteY14" fmla="*/ 1119673 h 1324947"/>
              <a:gd name="connsiteX15" fmla="*/ 774441 w 2911151"/>
              <a:gd name="connsiteY15" fmla="*/ 1101012 h 1324947"/>
              <a:gd name="connsiteX16" fmla="*/ 802433 w 2911151"/>
              <a:gd name="connsiteY16" fmla="*/ 1082351 h 1324947"/>
              <a:gd name="connsiteX17" fmla="*/ 858416 w 2911151"/>
              <a:gd name="connsiteY17" fmla="*/ 1073020 h 1324947"/>
              <a:gd name="connsiteX18" fmla="*/ 905069 w 2911151"/>
              <a:gd name="connsiteY18" fmla="*/ 1063690 h 1324947"/>
              <a:gd name="connsiteX19" fmla="*/ 942392 w 2911151"/>
              <a:gd name="connsiteY19" fmla="*/ 1054359 h 1324947"/>
              <a:gd name="connsiteX20" fmla="*/ 1194318 w 2911151"/>
              <a:gd name="connsiteY20" fmla="*/ 1045028 h 1324947"/>
              <a:gd name="connsiteX21" fmla="*/ 1315616 w 2911151"/>
              <a:gd name="connsiteY21" fmla="*/ 1026367 h 1324947"/>
              <a:gd name="connsiteX22" fmla="*/ 1343608 w 2911151"/>
              <a:gd name="connsiteY22" fmla="*/ 1017037 h 1324947"/>
              <a:gd name="connsiteX23" fmla="*/ 1399592 w 2911151"/>
              <a:gd name="connsiteY23" fmla="*/ 1007706 h 1324947"/>
              <a:gd name="connsiteX24" fmla="*/ 1446245 w 2911151"/>
              <a:gd name="connsiteY24" fmla="*/ 989045 h 1324947"/>
              <a:gd name="connsiteX25" fmla="*/ 1474237 w 2911151"/>
              <a:gd name="connsiteY25" fmla="*/ 970384 h 1324947"/>
              <a:gd name="connsiteX26" fmla="*/ 1576873 w 2911151"/>
              <a:gd name="connsiteY26" fmla="*/ 942392 h 1324947"/>
              <a:gd name="connsiteX27" fmla="*/ 1642188 w 2911151"/>
              <a:gd name="connsiteY27" fmla="*/ 895739 h 1324947"/>
              <a:gd name="connsiteX28" fmla="*/ 1670179 w 2911151"/>
              <a:gd name="connsiteY28" fmla="*/ 877077 h 1324947"/>
              <a:gd name="connsiteX29" fmla="*/ 1688841 w 2911151"/>
              <a:gd name="connsiteY29" fmla="*/ 858416 h 1324947"/>
              <a:gd name="connsiteX30" fmla="*/ 1716833 w 2911151"/>
              <a:gd name="connsiteY30" fmla="*/ 849086 h 1324947"/>
              <a:gd name="connsiteX31" fmla="*/ 1791477 w 2911151"/>
              <a:gd name="connsiteY31" fmla="*/ 783771 h 1324947"/>
              <a:gd name="connsiteX32" fmla="*/ 1866122 w 2911151"/>
              <a:gd name="connsiteY32" fmla="*/ 746449 h 1324947"/>
              <a:gd name="connsiteX33" fmla="*/ 1894114 w 2911151"/>
              <a:gd name="connsiteY33" fmla="*/ 727788 h 1324947"/>
              <a:gd name="connsiteX34" fmla="*/ 1931437 w 2911151"/>
              <a:gd name="connsiteY34" fmla="*/ 709126 h 1324947"/>
              <a:gd name="connsiteX35" fmla="*/ 1959428 w 2911151"/>
              <a:gd name="connsiteY35" fmla="*/ 681135 h 1324947"/>
              <a:gd name="connsiteX36" fmla="*/ 2024743 w 2911151"/>
              <a:gd name="connsiteY36" fmla="*/ 643812 h 1324947"/>
              <a:gd name="connsiteX37" fmla="*/ 2080726 w 2911151"/>
              <a:gd name="connsiteY37" fmla="*/ 587828 h 1324947"/>
              <a:gd name="connsiteX38" fmla="*/ 2108718 w 2911151"/>
              <a:gd name="connsiteY38" fmla="*/ 569167 h 1324947"/>
              <a:gd name="connsiteX39" fmla="*/ 2146041 w 2911151"/>
              <a:gd name="connsiteY39" fmla="*/ 541175 h 1324947"/>
              <a:gd name="connsiteX40" fmla="*/ 2192694 w 2911151"/>
              <a:gd name="connsiteY40" fmla="*/ 513184 h 1324947"/>
              <a:gd name="connsiteX41" fmla="*/ 2248677 w 2911151"/>
              <a:gd name="connsiteY41" fmla="*/ 485192 h 1324947"/>
              <a:gd name="connsiteX42" fmla="*/ 2323322 w 2911151"/>
              <a:gd name="connsiteY42" fmla="*/ 429208 h 1324947"/>
              <a:gd name="connsiteX43" fmla="*/ 2397967 w 2911151"/>
              <a:gd name="connsiteY43" fmla="*/ 382555 h 1324947"/>
              <a:gd name="connsiteX44" fmla="*/ 2425959 w 2911151"/>
              <a:gd name="connsiteY44" fmla="*/ 363894 h 1324947"/>
              <a:gd name="connsiteX45" fmla="*/ 2463282 w 2911151"/>
              <a:gd name="connsiteY45" fmla="*/ 345233 h 1324947"/>
              <a:gd name="connsiteX46" fmla="*/ 2491273 w 2911151"/>
              <a:gd name="connsiteY46" fmla="*/ 326571 h 1324947"/>
              <a:gd name="connsiteX47" fmla="*/ 2612571 w 2911151"/>
              <a:gd name="connsiteY47" fmla="*/ 251926 h 1324947"/>
              <a:gd name="connsiteX48" fmla="*/ 2659224 w 2911151"/>
              <a:gd name="connsiteY48" fmla="*/ 214604 h 1324947"/>
              <a:gd name="connsiteX49" fmla="*/ 2687216 w 2911151"/>
              <a:gd name="connsiteY49" fmla="*/ 186612 h 1324947"/>
              <a:gd name="connsiteX50" fmla="*/ 2733869 w 2911151"/>
              <a:gd name="connsiteY50" fmla="*/ 158620 h 1324947"/>
              <a:gd name="connsiteX51" fmla="*/ 2752531 w 2911151"/>
              <a:gd name="connsiteY51" fmla="*/ 139959 h 1324947"/>
              <a:gd name="connsiteX52" fmla="*/ 2780522 w 2911151"/>
              <a:gd name="connsiteY52" fmla="*/ 121298 h 1324947"/>
              <a:gd name="connsiteX53" fmla="*/ 2817845 w 2911151"/>
              <a:gd name="connsiteY53" fmla="*/ 83975 h 1324947"/>
              <a:gd name="connsiteX54" fmla="*/ 2855167 w 2911151"/>
              <a:gd name="connsiteY54" fmla="*/ 65314 h 1324947"/>
              <a:gd name="connsiteX55" fmla="*/ 2911151 w 2911151"/>
              <a:gd name="connsiteY55" fmla="*/ 0 h 1324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2911151" h="1324947">
                <a:moveTo>
                  <a:pt x="0" y="1324947"/>
                </a:moveTo>
                <a:cubicBezTo>
                  <a:pt x="24882" y="1321837"/>
                  <a:pt x="51079" y="1324185"/>
                  <a:pt x="74645" y="1315616"/>
                </a:cubicBezTo>
                <a:cubicBezTo>
                  <a:pt x="87046" y="1311106"/>
                  <a:pt x="91899" y="1295294"/>
                  <a:pt x="102637" y="1287624"/>
                </a:cubicBezTo>
                <a:cubicBezTo>
                  <a:pt x="113955" y="1279539"/>
                  <a:pt x="127518" y="1275183"/>
                  <a:pt x="139959" y="1268963"/>
                </a:cubicBezTo>
                <a:cubicBezTo>
                  <a:pt x="146179" y="1259632"/>
                  <a:pt x="149863" y="1247976"/>
                  <a:pt x="158620" y="1240971"/>
                </a:cubicBezTo>
                <a:cubicBezTo>
                  <a:pt x="164425" y="1236327"/>
                  <a:pt x="221862" y="1222629"/>
                  <a:pt x="223935" y="1222310"/>
                </a:cubicBezTo>
                <a:cubicBezTo>
                  <a:pt x="261834" y="1216479"/>
                  <a:pt x="377711" y="1206634"/>
                  <a:pt x="410547" y="1203649"/>
                </a:cubicBezTo>
                <a:lnTo>
                  <a:pt x="457200" y="1194318"/>
                </a:lnTo>
                <a:cubicBezTo>
                  <a:pt x="475814" y="1190934"/>
                  <a:pt x="494716" y="1189092"/>
                  <a:pt x="513184" y="1184988"/>
                </a:cubicBezTo>
                <a:cubicBezTo>
                  <a:pt x="522785" y="1182854"/>
                  <a:pt x="531718" y="1178359"/>
                  <a:pt x="541175" y="1175657"/>
                </a:cubicBezTo>
                <a:cubicBezTo>
                  <a:pt x="553505" y="1172134"/>
                  <a:pt x="566491" y="1170829"/>
                  <a:pt x="578498" y="1166326"/>
                </a:cubicBezTo>
                <a:cubicBezTo>
                  <a:pt x="591521" y="1161442"/>
                  <a:pt x="602497" y="1151662"/>
                  <a:pt x="615820" y="1147665"/>
                </a:cubicBezTo>
                <a:cubicBezTo>
                  <a:pt x="633941" y="1142229"/>
                  <a:pt x="653143" y="1141445"/>
                  <a:pt x="671804" y="1138335"/>
                </a:cubicBezTo>
                <a:cubicBezTo>
                  <a:pt x="681135" y="1135225"/>
                  <a:pt x="690339" y="1131706"/>
                  <a:pt x="699796" y="1129004"/>
                </a:cubicBezTo>
                <a:cubicBezTo>
                  <a:pt x="712126" y="1125481"/>
                  <a:pt x="725111" y="1124176"/>
                  <a:pt x="737118" y="1119673"/>
                </a:cubicBezTo>
                <a:cubicBezTo>
                  <a:pt x="750142" y="1114789"/>
                  <a:pt x="762364" y="1107913"/>
                  <a:pt x="774441" y="1101012"/>
                </a:cubicBezTo>
                <a:cubicBezTo>
                  <a:pt x="784178" y="1095448"/>
                  <a:pt x="791794" y="1085897"/>
                  <a:pt x="802433" y="1082351"/>
                </a:cubicBezTo>
                <a:cubicBezTo>
                  <a:pt x="820381" y="1076368"/>
                  <a:pt x="839803" y="1076404"/>
                  <a:pt x="858416" y="1073020"/>
                </a:cubicBezTo>
                <a:cubicBezTo>
                  <a:pt x="874019" y="1070183"/>
                  <a:pt x="889588" y="1067130"/>
                  <a:pt x="905069" y="1063690"/>
                </a:cubicBezTo>
                <a:cubicBezTo>
                  <a:pt x="917588" y="1060908"/>
                  <a:pt x="929595" y="1055185"/>
                  <a:pt x="942392" y="1054359"/>
                </a:cubicBezTo>
                <a:cubicBezTo>
                  <a:pt x="1026251" y="1048949"/>
                  <a:pt x="1110343" y="1048138"/>
                  <a:pt x="1194318" y="1045028"/>
                </a:cubicBezTo>
                <a:cubicBezTo>
                  <a:pt x="1288327" y="1021528"/>
                  <a:pt x="1154409" y="1053235"/>
                  <a:pt x="1315616" y="1026367"/>
                </a:cubicBezTo>
                <a:cubicBezTo>
                  <a:pt x="1325317" y="1024750"/>
                  <a:pt x="1334007" y="1019171"/>
                  <a:pt x="1343608" y="1017037"/>
                </a:cubicBezTo>
                <a:cubicBezTo>
                  <a:pt x="1362076" y="1012933"/>
                  <a:pt x="1380931" y="1010816"/>
                  <a:pt x="1399592" y="1007706"/>
                </a:cubicBezTo>
                <a:cubicBezTo>
                  <a:pt x="1415143" y="1001486"/>
                  <a:pt x="1431264" y="996535"/>
                  <a:pt x="1446245" y="989045"/>
                </a:cubicBezTo>
                <a:cubicBezTo>
                  <a:pt x="1456275" y="984030"/>
                  <a:pt x="1463825" y="974549"/>
                  <a:pt x="1474237" y="970384"/>
                </a:cubicBezTo>
                <a:cubicBezTo>
                  <a:pt x="1492735" y="962985"/>
                  <a:pt x="1551081" y="948840"/>
                  <a:pt x="1576873" y="942392"/>
                </a:cubicBezTo>
                <a:cubicBezTo>
                  <a:pt x="1610113" y="909154"/>
                  <a:pt x="1584375" y="931873"/>
                  <a:pt x="1642188" y="895739"/>
                </a:cubicBezTo>
                <a:cubicBezTo>
                  <a:pt x="1651697" y="889796"/>
                  <a:pt x="1661422" y="884082"/>
                  <a:pt x="1670179" y="877077"/>
                </a:cubicBezTo>
                <a:cubicBezTo>
                  <a:pt x="1677048" y="871581"/>
                  <a:pt x="1681297" y="862942"/>
                  <a:pt x="1688841" y="858416"/>
                </a:cubicBezTo>
                <a:cubicBezTo>
                  <a:pt x="1697275" y="853356"/>
                  <a:pt x="1707502" y="852196"/>
                  <a:pt x="1716833" y="849086"/>
                </a:cubicBezTo>
                <a:cubicBezTo>
                  <a:pt x="1747199" y="818720"/>
                  <a:pt x="1757536" y="802285"/>
                  <a:pt x="1791477" y="783771"/>
                </a:cubicBezTo>
                <a:cubicBezTo>
                  <a:pt x="1815899" y="770450"/>
                  <a:pt x="1842976" y="761880"/>
                  <a:pt x="1866122" y="746449"/>
                </a:cubicBezTo>
                <a:cubicBezTo>
                  <a:pt x="1875453" y="740229"/>
                  <a:pt x="1884378" y="733352"/>
                  <a:pt x="1894114" y="727788"/>
                </a:cubicBezTo>
                <a:cubicBezTo>
                  <a:pt x="1906191" y="720887"/>
                  <a:pt x="1920118" y="717211"/>
                  <a:pt x="1931437" y="709126"/>
                </a:cubicBezTo>
                <a:cubicBezTo>
                  <a:pt x="1942174" y="701456"/>
                  <a:pt x="1948691" y="688805"/>
                  <a:pt x="1959428" y="681135"/>
                </a:cubicBezTo>
                <a:cubicBezTo>
                  <a:pt x="2002428" y="650421"/>
                  <a:pt x="1988687" y="675862"/>
                  <a:pt x="2024743" y="643812"/>
                </a:cubicBezTo>
                <a:cubicBezTo>
                  <a:pt x="2044468" y="626279"/>
                  <a:pt x="2058767" y="602467"/>
                  <a:pt x="2080726" y="587828"/>
                </a:cubicBezTo>
                <a:cubicBezTo>
                  <a:pt x="2090057" y="581608"/>
                  <a:pt x="2099593" y="575685"/>
                  <a:pt x="2108718" y="569167"/>
                </a:cubicBezTo>
                <a:cubicBezTo>
                  <a:pt x="2121373" y="560128"/>
                  <a:pt x="2133102" y="549801"/>
                  <a:pt x="2146041" y="541175"/>
                </a:cubicBezTo>
                <a:cubicBezTo>
                  <a:pt x="2161131" y="531115"/>
                  <a:pt x="2177315" y="522796"/>
                  <a:pt x="2192694" y="513184"/>
                </a:cubicBezTo>
                <a:cubicBezTo>
                  <a:pt x="2234040" y="487343"/>
                  <a:pt x="2205512" y="499580"/>
                  <a:pt x="2248677" y="485192"/>
                </a:cubicBezTo>
                <a:cubicBezTo>
                  <a:pt x="2291179" y="442690"/>
                  <a:pt x="2263036" y="466307"/>
                  <a:pt x="2323322" y="429208"/>
                </a:cubicBezTo>
                <a:cubicBezTo>
                  <a:pt x="2348311" y="413830"/>
                  <a:pt x="2373553" y="398831"/>
                  <a:pt x="2397967" y="382555"/>
                </a:cubicBezTo>
                <a:cubicBezTo>
                  <a:pt x="2407298" y="376335"/>
                  <a:pt x="2416222" y="369458"/>
                  <a:pt x="2425959" y="363894"/>
                </a:cubicBezTo>
                <a:cubicBezTo>
                  <a:pt x="2438036" y="356993"/>
                  <a:pt x="2451205" y="352134"/>
                  <a:pt x="2463282" y="345233"/>
                </a:cubicBezTo>
                <a:cubicBezTo>
                  <a:pt x="2473018" y="339669"/>
                  <a:pt x="2481537" y="332135"/>
                  <a:pt x="2491273" y="326571"/>
                </a:cubicBezTo>
                <a:cubicBezTo>
                  <a:pt x="2539203" y="299182"/>
                  <a:pt x="2564147" y="300347"/>
                  <a:pt x="2612571" y="251926"/>
                </a:cubicBezTo>
                <a:cubicBezTo>
                  <a:pt x="2666873" y="197626"/>
                  <a:pt x="2588590" y="273466"/>
                  <a:pt x="2659224" y="214604"/>
                </a:cubicBezTo>
                <a:cubicBezTo>
                  <a:pt x="2669361" y="206156"/>
                  <a:pt x="2676660" y="194529"/>
                  <a:pt x="2687216" y="186612"/>
                </a:cubicBezTo>
                <a:cubicBezTo>
                  <a:pt x="2701724" y="175731"/>
                  <a:pt x="2719112" y="169161"/>
                  <a:pt x="2733869" y="158620"/>
                </a:cubicBezTo>
                <a:cubicBezTo>
                  <a:pt x="2741028" y="153507"/>
                  <a:pt x="2745662" y="145454"/>
                  <a:pt x="2752531" y="139959"/>
                </a:cubicBezTo>
                <a:cubicBezTo>
                  <a:pt x="2761287" y="132954"/>
                  <a:pt x="2772008" y="128596"/>
                  <a:pt x="2780522" y="121298"/>
                </a:cubicBezTo>
                <a:cubicBezTo>
                  <a:pt x="2793880" y="109848"/>
                  <a:pt x="2802108" y="91843"/>
                  <a:pt x="2817845" y="83975"/>
                </a:cubicBezTo>
                <a:lnTo>
                  <a:pt x="2855167" y="65314"/>
                </a:lnTo>
                <a:cubicBezTo>
                  <a:pt x="2897985" y="11792"/>
                  <a:pt x="2878408" y="32743"/>
                  <a:pt x="2911151" y="0"/>
                </a:cubicBezTo>
              </a:path>
            </a:pathLst>
          </a:custGeom>
        </p:spPr>
        <p:style>
          <a:lnRef idx="3">
            <a:schemeClr val="accent4"/>
          </a:lnRef>
          <a:fillRef idx="0">
            <a:schemeClr val="accent4"/>
          </a:fillRef>
          <a:effectRef idx="2">
            <a:schemeClr val="accent4"/>
          </a:effectRef>
          <a:fontRef idx="minor">
            <a:schemeClr val="tx1"/>
          </a:fontRef>
        </p:style>
        <p:txBody>
          <a:bodyPr rtlCol="0" anchor="ctr"/>
          <a:lstStyle/>
          <a:p>
            <a:pPr algn="ctr"/>
            <a:endParaRPr lang="en-ZA" dirty="0"/>
          </a:p>
        </p:txBody>
      </p:sp>
      <p:sp>
        <p:nvSpPr>
          <p:cNvPr id="29" name="Rectangle 28">
            <a:extLst>
              <a:ext uri="{FF2B5EF4-FFF2-40B4-BE49-F238E27FC236}">
                <a16:creationId xmlns:a16="http://schemas.microsoft.com/office/drawing/2014/main" id="{574D1E68-ED14-4E47-B670-2C83CE05AE3E}"/>
              </a:ext>
            </a:extLst>
          </p:cNvPr>
          <p:cNvSpPr/>
          <p:nvPr/>
        </p:nvSpPr>
        <p:spPr>
          <a:xfrm>
            <a:off x="7876488" y="5282573"/>
            <a:ext cx="2036510" cy="894390"/>
          </a:xfrm>
          <a:prstGeom prst="rect">
            <a:avLst/>
          </a:prstGeom>
          <a:solidFill>
            <a:schemeClr val="accent1">
              <a:alpha val="4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ZA" dirty="0"/>
              <a:t>– recovery delayed and difficult</a:t>
            </a:r>
          </a:p>
        </p:txBody>
      </p:sp>
      <p:grpSp>
        <p:nvGrpSpPr>
          <p:cNvPr id="34" name="Group 33">
            <a:extLst>
              <a:ext uri="{FF2B5EF4-FFF2-40B4-BE49-F238E27FC236}">
                <a16:creationId xmlns:a16="http://schemas.microsoft.com/office/drawing/2014/main" id="{4D871C19-6CB5-412B-BDC9-4A295A597333}"/>
              </a:ext>
            </a:extLst>
          </p:cNvPr>
          <p:cNvGrpSpPr/>
          <p:nvPr/>
        </p:nvGrpSpPr>
        <p:grpSpPr>
          <a:xfrm>
            <a:off x="3900387" y="3826929"/>
            <a:ext cx="1081835" cy="1018769"/>
            <a:chOff x="3900387" y="3826929"/>
            <a:chExt cx="1081835" cy="1018769"/>
          </a:xfrm>
        </p:grpSpPr>
        <p:sp>
          <p:nvSpPr>
            <p:cNvPr id="30" name="Oval 29">
              <a:extLst>
                <a:ext uri="{FF2B5EF4-FFF2-40B4-BE49-F238E27FC236}">
                  <a16:creationId xmlns:a16="http://schemas.microsoft.com/office/drawing/2014/main" id="{B99D52AD-1F54-4721-A3BF-575EE3C4B6E1}"/>
                </a:ext>
              </a:extLst>
            </p:cNvPr>
            <p:cNvSpPr/>
            <p:nvPr/>
          </p:nvSpPr>
          <p:spPr>
            <a:xfrm>
              <a:off x="3962403" y="4526188"/>
              <a:ext cx="747248" cy="31951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31" name="TextBox 30">
              <a:extLst>
                <a:ext uri="{FF2B5EF4-FFF2-40B4-BE49-F238E27FC236}">
                  <a16:creationId xmlns:a16="http://schemas.microsoft.com/office/drawing/2014/main" id="{C083CB7F-2CF3-411D-98C8-74A881B33EC7}"/>
                </a:ext>
              </a:extLst>
            </p:cNvPr>
            <p:cNvSpPr txBox="1"/>
            <p:nvPr/>
          </p:nvSpPr>
          <p:spPr>
            <a:xfrm>
              <a:off x="3900387" y="3826929"/>
              <a:ext cx="1081835" cy="369332"/>
            </a:xfrm>
            <a:prstGeom prst="rect">
              <a:avLst/>
            </a:prstGeom>
            <a:noFill/>
          </p:spPr>
          <p:txBody>
            <a:bodyPr wrap="none" rtlCol="0">
              <a:spAutoFit/>
            </a:bodyPr>
            <a:lstStyle/>
            <a:p>
              <a:r>
                <a:rPr lang="en-ZA" b="1" dirty="0"/>
                <a:t>Rest here</a:t>
              </a:r>
            </a:p>
          </p:txBody>
        </p:sp>
        <p:sp>
          <p:nvSpPr>
            <p:cNvPr id="33" name="Arrow: Down 32">
              <a:extLst>
                <a:ext uri="{FF2B5EF4-FFF2-40B4-BE49-F238E27FC236}">
                  <a16:creationId xmlns:a16="http://schemas.microsoft.com/office/drawing/2014/main" id="{8EA9650B-EBF2-4403-9452-976931D9C7F4}"/>
                </a:ext>
              </a:extLst>
            </p:cNvPr>
            <p:cNvSpPr/>
            <p:nvPr/>
          </p:nvSpPr>
          <p:spPr>
            <a:xfrm>
              <a:off x="4245385" y="4098470"/>
              <a:ext cx="218272" cy="30015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grpSp>
      <p:sp>
        <p:nvSpPr>
          <p:cNvPr id="35" name="TextBox 34">
            <a:extLst>
              <a:ext uri="{FF2B5EF4-FFF2-40B4-BE49-F238E27FC236}">
                <a16:creationId xmlns:a16="http://schemas.microsoft.com/office/drawing/2014/main" id="{0448B627-4992-45AC-A7B9-9B2203C88ED4}"/>
              </a:ext>
            </a:extLst>
          </p:cNvPr>
          <p:cNvSpPr txBox="1"/>
          <p:nvPr/>
        </p:nvSpPr>
        <p:spPr>
          <a:xfrm>
            <a:off x="256650" y="5471553"/>
            <a:ext cx="1403589" cy="369332"/>
          </a:xfrm>
          <a:prstGeom prst="rect">
            <a:avLst/>
          </a:prstGeom>
          <a:noFill/>
        </p:spPr>
        <p:txBody>
          <a:bodyPr wrap="none" rtlCol="0">
            <a:spAutoFit/>
          </a:bodyPr>
          <a:lstStyle/>
          <a:p>
            <a:r>
              <a:rPr lang="en-ZA" dirty="0"/>
              <a:t>“Exhaustion”</a:t>
            </a:r>
          </a:p>
        </p:txBody>
      </p:sp>
      <p:cxnSp>
        <p:nvCxnSpPr>
          <p:cNvPr id="36" name="Straight Arrow Connector 35">
            <a:extLst>
              <a:ext uri="{FF2B5EF4-FFF2-40B4-BE49-F238E27FC236}">
                <a16:creationId xmlns:a16="http://schemas.microsoft.com/office/drawing/2014/main" id="{BBDE0CF9-F50E-474A-A709-B993FD1415D8}"/>
              </a:ext>
            </a:extLst>
          </p:cNvPr>
          <p:cNvCxnSpPr>
            <a:cxnSpLocks/>
          </p:cNvCxnSpPr>
          <p:nvPr/>
        </p:nvCxnSpPr>
        <p:spPr>
          <a:xfrm flipV="1">
            <a:off x="1660239" y="5656219"/>
            <a:ext cx="3396342" cy="26155"/>
          </a:xfrm>
          <a:prstGeom prst="straightConnector1">
            <a:avLst/>
          </a:prstGeom>
          <a:ln>
            <a:tailEnd type="triangle"/>
          </a:ln>
        </p:spPr>
        <p:style>
          <a:lnRef idx="1">
            <a:schemeClr val="accent4"/>
          </a:lnRef>
          <a:fillRef idx="0">
            <a:schemeClr val="accent4"/>
          </a:fillRef>
          <a:effectRef idx="0">
            <a:schemeClr val="accent4"/>
          </a:effectRef>
          <a:fontRef idx="minor">
            <a:schemeClr val="tx1"/>
          </a:fontRef>
        </p:style>
      </p:cxnSp>
    </p:spTree>
    <p:extLst>
      <p:ext uri="{BB962C8B-B14F-4D97-AF65-F5344CB8AC3E}">
        <p14:creationId xmlns:p14="http://schemas.microsoft.com/office/powerpoint/2010/main" val="2999434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DD812-9C74-4AFD-AA57-9631A698E9A5}"/>
              </a:ext>
            </a:extLst>
          </p:cNvPr>
          <p:cNvSpPr>
            <a:spLocks noGrp="1"/>
          </p:cNvSpPr>
          <p:nvPr>
            <p:ph type="title"/>
          </p:nvPr>
        </p:nvSpPr>
        <p:spPr>
          <a:xfrm>
            <a:off x="-146538" y="0"/>
            <a:ext cx="10515600" cy="1325563"/>
          </a:xfrm>
        </p:spPr>
        <p:txBody>
          <a:bodyPr/>
          <a:lstStyle/>
          <a:p>
            <a:r>
              <a:rPr lang="en-ZA" dirty="0"/>
              <a:t>Capacity to Work</a:t>
            </a:r>
          </a:p>
        </p:txBody>
      </p:sp>
      <p:graphicFrame>
        <p:nvGraphicFramePr>
          <p:cNvPr id="4" name="Content Placeholder 3">
            <a:extLst>
              <a:ext uri="{FF2B5EF4-FFF2-40B4-BE49-F238E27FC236}">
                <a16:creationId xmlns:a16="http://schemas.microsoft.com/office/drawing/2014/main" id="{7DDE6EA0-0F29-48CF-8FEB-39D5DBB95364}"/>
              </a:ext>
            </a:extLst>
          </p:cNvPr>
          <p:cNvGraphicFramePr>
            <a:graphicFrameLocks noGrp="1"/>
          </p:cNvGraphicFramePr>
          <p:nvPr>
            <p:ph idx="1"/>
            <p:extLst>
              <p:ext uri="{D42A27DB-BD31-4B8C-83A1-F6EECF244321}">
                <p14:modId xmlns:p14="http://schemas.microsoft.com/office/powerpoint/2010/main" val="1892655108"/>
              </p:ext>
            </p:extLst>
          </p:nvPr>
        </p:nvGraphicFramePr>
        <p:xfrm>
          <a:off x="597159" y="924346"/>
          <a:ext cx="10795519" cy="5837619"/>
        </p:xfrm>
        <a:graphic>
          <a:graphicData uri="http://schemas.openxmlformats.org/drawingml/2006/table">
            <a:tbl>
              <a:tblPr firstRow="1" firstCol="1" bandRow="1">
                <a:tableStyleId>{5C22544A-7EE6-4342-B048-85BDC9FD1C3A}</a:tableStyleId>
              </a:tblPr>
              <a:tblGrid>
                <a:gridCol w="634482">
                  <a:extLst>
                    <a:ext uri="{9D8B030D-6E8A-4147-A177-3AD203B41FA5}">
                      <a16:colId xmlns:a16="http://schemas.microsoft.com/office/drawing/2014/main" val="2103537083"/>
                    </a:ext>
                  </a:extLst>
                </a:gridCol>
                <a:gridCol w="2669072">
                  <a:extLst>
                    <a:ext uri="{9D8B030D-6E8A-4147-A177-3AD203B41FA5}">
                      <a16:colId xmlns:a16="http://schemas.microsoft.com/office/drawing/2014/main" val="3026073158"/>
                    </a:ext>
                  </a:extLst>
                </a:gridCol>
                <a:gridCol w="4063886">
                  <a:extLst>
                    <a:ext uri="{9D8B030D-6E8A-4147-A177-3AD203B41FA5}">
                      <a16:colId xmlns:a16="http://schemas.microsoft.com/office/drawing/2014/main" val="3195335542"/>
                    </a:ext>
                  </a:extLst>
                </a:gridCol>
                <a:gridCol w="3428079">
                  <a:extLst>
                    <a:ext uri="{9D8B030D-6E8A-4147-A177-3AD203B41FA5}">
                      <a16:colId xmlns:a16="http://schemas.microsoft.com/office/drawing/2014/main" val="1090774711"/>
                    </a:ext>
                  </a:extLst>
                </a:gridCol>
              </a:tblGrid>
              <a:tr h="174600">
                <a:tc>
                  <a:txBody>
                    <a:bodyPr/>
                    <a:lstStyle/>
                    <a:p>
                      <a:pPr>
                        <a:lnSpc>
                          <a:spcPct val="107000"/>
                        </a:lnSpc>
                        <a:spcAft>
                          <a:spcPts val="800"/>
                        </a:spcAft>
                      </a:pPr>
                      <a:r>
                        <a:rPr lang="en-ZA" sz="1800" dirty="0">
                          <a:effectLst/>
                        </a:rPr>
                        <a:t>Scale</a:t>
                      </a:r>
                      <a:endParaRPr lang="en-Z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247" marR="57247" marT="0" marB="0"/>
                </a:tc>
                <a:tc>
                  <a:txBody>
                    <a:bodyPr/>
                    <a:lstStyle/>
                    <a:p>
                      <a:pPr>
                        <a:lnSpc>
                          <a:spcPct val="107000"/>
                        </a:lnSpc>
                        <a:spcAft>
                          <a:spcPts val="800"/>
                        </a:spcAft>
                      </a:pPr>
                      <a:r>
                        <a:rPr lang="en-ZA" sz="1800" dirty="0">
                          <a:effectLst/>
                        </a:rPr>
                        <a:t>Scale Grade</a:t>
                      </a:r>
                      <a:endParaRPr lang="en-Z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247" marR="57247" marT="0" marB="0"/>
                </a:tc>
                <a:tc>
                  <a:txBody>
                    <a:bodyPr/>
                    <a:lstStyle/>
                    <a:p>
                      <a:pPr>
                        <a:lnSpc>
                          <a:spcPct val="107000"/>
                        </a:lnSpc>
                        <a:spcAft>
                          <a:spcPts val="800"/>
                        </a:spcAft>
                      </a:pPr>
                      <a:r>
                        <a:rPr lang="en-ZA" sz="1600" dirty="0">
                          <a:effectLst/>
                        </a:rPr>
                        <a:t>Description</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7247" marR="57247" marT="0" marB="0"/>
                </a:tc>
                <a:tc>
                  <a:txBody>
                    <a:bodyPr/>
                    <a:lstStyle/>
                    <a:p>
                      <a:pPr>
                        <a:lnSpc>
                          <a:spcPct val="107000"/>
                        </a:lnSpc>
                        <a:spcAft>
                          <a:spcPts val="800"/>
                        </a:spcAft>
                      </a:pPr>
                      <a:r>
                        <a:rPr lang="en-ZA" sz="1600" dirty="0">
                          <a:effectLst/>
                        </a:rPr>
                        <a:t>Impact on Work</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7247" marR="57247" marT="0" marB="0"/>
                </a:tc>
                <a:extLst>
                  <a:ext uri="{0D108BD9-81ED-4DB2-BD59-A6C34878D82A}">
                    <a16:rowId xmlns:a16="http://schemas.microsoft.com/office/drawing/2014/main" val="3621830600"/>
                  </a:ext>
                </a:extLst>
              </a:tr>
              <a:tr h="1028203">
                <a:tc>
                  <a:txBody>
                    <a:bodyPr/>
                    <a:lstStyle/>
                    <a:p>
                      <a:pPr>
                        <a:lnSpc>
                          <a:spcPct val="107000"/>
                        </a:lnSpc>
                        <a:spcAft>
                          <a:spcPts val="800"/>
                        </a:spcAft>
                      </a:pPr>
                      <a:r>
                        <a:rPr lang="en-ZA" sz="1800" dirty="0">
                          <a:effectLst/>
                        </a:rPr>
                        <a:t>1</a:t>
                      </a:r>
                      <a:endParaRPr lang="en-Z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247" marR="57247" marT="0" marB="0"/>
                </a:tc>
                <a:tc>
                  <a:txBody>
                    <a:bodyPr/>
                    <a:lstStyle/>
                    <a:p>
                      <a:pPr>
                        <a:lnSpc>
                          <a:spcPct val="107000"/>
                        </a:lnSpc>
                        <a:spcAft>
                          <a:spcPts val="800"/>
                        </a:spcAft>
                      </a:pPr>
                      <a:r>
                        <a:rPr lang="en-ZA" sz="1800" dirty="0">
                          <a:effectLst/>
                        </a:rPr>
                        <a:t>Negligible functional limitations</a:t>
                      </a:r>
                      <a:endParaRPr lang="en-Z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247" marR="57247" marT="0" marB="0"/>
                </a:tc>
                <a:tc>
                  <a:txBody>
                    <a:bodyPr/>
                    <a:lstStyle/>
                    <a:p>
                      <a:r>
                        <a:rPr lang="en-ZA" sz="1600" dirty="0">
                          <a:effectLst/>
                        </a:rPr>
                        <a:t>All usual duties/activities at home or at work can be carried out at the same level of intensity, despite some symptoms, pain, depression, or anxiety. </a:t>
                      </a:r>
                      <a:endParaRPr lang="en-ZA" sz="1800" dirty="0">
                        <a:effectLst/>
                      </a:endParaRPr>
                    </a:p>
                    <a:p>
                      <a:pPr>
                        <a:lnSpc>
                          <a:spcPct val="107000"/>
                        </a:lnSpc>
                        <a:spcAft>
                          <a:spcPts val="800"/>
                        </a:spcAft>
                      </a:pPr>
                      <a:r>
                        <a:rPr lang="en-ZA" sz="1600" dirty="0">
                          <a:effectLst/>
                        </a:rPr>
                        <a:t> </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7247" marR="57247" marT="0" marB="0"/>
                </a:tc>
                <a:tc>
                  <a:txBody>
                    <a:bodyPr/>
                    <a:lstStyle/>
                    <a:p>
                      <a:pPr>
                        <a:lnSpc>
                          <a:spcPct val="107000"/>
                        </a:lnSpc>
                        <a:spcAft>
                          <a:spcPts val="800"/>
                        </a:spcAft>
                      </a:pPr>
                      <a:r>
                        <a:rPr lang="en-ZA" sz="1600" dirty="0">
                          <a:effectLst/>
                        </a:rPr>
                        <a:t>Should be able to work with no limitations</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7247" marR="57247" marT="0" marB="0"/>
                </a:tc>
                <a:extLst>
                  <a:ext uri="{0D108BD9-81ED-4DB2-BD59-A6C34878D82A}">
                    <a16:rowId xmlns:a16="http://schemas.microsoft.com/office/drawing/2014/main" val="3344013544"/>
                  </a:ext>
                </a:extLst>
              </a:tr>
              <a:tr h="1198923">
                <a:tc>
                  <a:txBody>
                    <a:bodyPr/>
                    <a:lstStyle/>
                    <a:p>
                      <a:pPr>
                        <a:lnSpc>
                          <a:spcPct val="107000"/>
                        </a:lnSpc>
                        <a:spcAft>
                          <a:spcPts val="800"/>
                        </a:spcAft>
                      </a:pPr>
                      <a:r>
                        <a:rPr lang="en-ZA" sz="1800" dirty="0">
                          <a:effectLst/>
                        </a:rPr>
                        <a:t>2</a:t>
                      </a:r>
                      <a:endParaRPr lang="en-Z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247" marR="57247" marT="0" marB="0"/>
                </a:tc>
                <a:tc>
                  <a:txBody>
                    <a:bodyPr/>
                    <a:lstStyle/>
                    <a:p>
                      <a:r>
                        <a:rPr lang="en-ZA" sz="1800" dirty="0">
                          <a:effectLst/>
                        </a:rPr>
                        <a:t>Slight functional limitations </a:t>
                      </a:r>
                      <a:endParaRPr lang="en-ZA" sz="2000" dirty="0">
                        <a:solidFill>
                          <a:srgbClr val="000000"/>
                        </a:solidFill>
                        <a:effectLst/>
                        <a:latin typeface="Lato" panose="020F0502020204030203" pitchFamily="34" charset="0"/>
                        <a:ea typeface="Calibri" panose="020F0502020204030204" pitchFamily="34" charset="0"/>
                        <a:cs typeface="Lato" panose="020F0502020204030203" pitchFamily="34" charset="0"/>
                      </a:endParaRPr>
                    </a:p>
                  </a:txBody>
                  <a:tcPr marL="57247" marR="57247" marT="0" marB="0"/>
                </a:tc>
                <a:tc>
                  <a:txBody>
                    <a:bodyPr/>
                    <a:lstStyle/>
                    <a:p>
                      <a:r>
                        <a:rPr lang="en-ZA" sz="1600" dirty="0">
                          <a:effectLst/>
                        </a:rPr>
                        <a:t>Usual duties/activities at home or at work are carried out at a lower level of intensity or are occasionally avoided due to symptoms, pain, depression, or anxiety. </a:t>
                      </a:r>
                      <a:endParaRPr lang="en-ZA" sz="1800" dirty="0">
                        <a:effectLst/>
                      </a:endParaRPr>
                    </a:p>
                    <a:p>
                      <a:pPr>
                        <a:lnSpc>
                          <a:spcPct val="107000"/>
                        </a:lnSpc>
                        <a:spcAft>
                          <a:spcPts val="800"/>
                        </a:spcAft>
                      </a:pPr>
                      <a:r>
                        <a:rPr lang="en-ZA" sz="1600" dirty="0">
                          <a:effectLst/>
                        </a:rPr>
                        <a:t> </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7247" marR="57247" marT="0" marB="0"/>
                </a:tc>
                <a:tc>
                  <a:txBody>
                    <a:bodyPr/>
                    <a:lstStyle/>
                    <a:p>
                      <a:pPr>
                        <a:lnSpc>
                          <a:spcPct val="107000"/>
                        </a:lnSpc>
                        <a:spcAft>
                          <a:spcPts val="800"/>
                        </a:spcAft>
                      </a:pPr>
                      <a:r>
                        <a:rPr lang="en-ZA" sz="1600" dirty="0">
                          <a:effectLst/>
                        </a:rPr>
                        <a:t>Should be able to work with minor accommodation.</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7247" marR="57247" marT="0" marB="0"/>
                </a:tc>
                <a:extLst>
                  <a:ext uri="{0D108BD9-81ED-4DB2-BD59-A6C34878D82A}">
                    <a16:rowId xmlns:a16="http://schemas.microsoft.com/office/drawing/2014/main" val="2864894669"/>
                  </a:ext>
                </a:extLst>
              </a:tr>
              <a:tr h="1636071">
                <a:tc>
                  <a:txBody>
                    <a:bodyPr/>
                    <a:lstStyle/>
                    <a:p>
                      <a:pPr>
                        <a:lnSpc>
                          <a:spcPct val="107000"/>
                        </a:lnSpc>
                        <a:spcAft>
                          <a:spcPts val="800"/>
                        </a:spcAft>
                      </a:pPr>
                      <a:r>
                        <a:rPr lang="en-ZA" sz="1800" dirty="0">
                          <a:effectLst/>
                        </a:rPr>
                        <a:t>3</a:t>
                      </a:r>
                      <a:endParaRPr lang="en-Z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247" marR="57247" marT="0" marB="0"/>
                </a:tc>
                <a:tc>
                  <a:txBody>
                    <a:bodyPr/>
                    <a:lstStyle/>
                    <a:p>
                      <a:r>
                        <a:rPr lang="en-ZA" sz="1800" dirty="0">
                          <a:effectLst/>
                        </a:rPr>
                        <a:t>Moderate functional limitations </a:t>
                      </a:r>
                      <a:endParaRPr lang="en-ZA" sz="2000" dirty="0">
                        <a:effectLst/>
                      </a:endParaRPr>
                    </a:p>
                    <a:p>
                      <a:pPr>
                        <a:lnSpc>
                          <a:spcPct val="107000"/>
                        </a:lnSpc>
                        <a:spcAft>
                          <a:spcPts val="800"/>
                        </a:spcAft>
                      </a:pPr>
                      <a:r>
                        <a:rPr lang="en-ZA" sz="1800" dirty="0">
                          <a:effectLst/>
                        </a:rPr>
                        <a:t> </a:t>
                      </a:r>
                      <a:endParaRPr lang="en-Z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247" marR="57247" marT="0" marB="0"/>
                </a:tc>
                <a:tc>
                  <a:txBody>
                    <a:bodyPr/>
                    <a:lstStyle/>
                    <a:p>
                      <a:r>
                        <a:rPr lang="en-ZA" sz="1600" dirty="0">
                          <a:effectLst/>
                        </a:rPr>
                        <a:t>Usual duties/activities at home or at work have been reduced due to symptoms, pain, depression, or anxiety. </a:t>
                      </a:r>
                      <a:endParaRPr lang="en-ZA" sz="1800" dirty="0">
                        <a:effectLst/>
                      </a:endParaRPr>
                    </a:p>
                    <a:p>
                      <a:pPr>
                        <a:lnSpc>
                          <a:spcPct val="107000"/>
                        </a:lnSpc>
                        <a:spcAft>
                          <a:spcPts val="800"/>
                        </a:spcAft>
                      </a:pPr>
                      <a:r>
                        <a:rPr lang="en-ZA" sz="1600" dirty="0">
                          <a:effectLst/>
                        </a:rPr>
                        <a:t> </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7247" marR="57247" marT="0" marB="0"/>
                </a:tc>
                <a:tc>
                  <a:txBody>
                    <a:bodyPr/>
                    <a:lstStyle/>
                    <a:p>
                      <a:pPr>
                        <a:lnSpc>
                          <a:spcPct val="107000"/>
                        </a:lnSpc>
                        <a:spcAft>
                          <a:spcPts val="800"/>
                        </a:spcAft>
                      </a:pPr>
                      <a:r>
                        <a:rPr lang="en-ZA" sz="1600" dirty="0">
                          <a:effectLst/>
                        </a:rPr>
                        <a:t>Based on medical and/or OT assessment, work will need to be re-structured to accommodate the patient according to how symptoms are affecting their capacity to work. Rehab to overcome certain limitations might be useful</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7247" marR="57247" marT="0" marB="0"/>
                </a:tc>
                <a:extLst>
                  <a:ext uri="{0D108BD9-81ED-4DB2-BD59-A6C34878D82A}">
                    <a16:rowId xmlns:a16="http://schemas.microsoft.com/office/drawing/2014/main" val="2213450069"/>
                  </a:ext>
                </a:extLst>
              </a:tr>
              <a:tr h="1270704">
                <a:tc>
                  <a:txBody>
                    <a:bodyPr/>
                    <a:lstStyle/>
                    <a:p>
                      <a:pPr>
                        <a:lnSpc>
                          <a:spcPct val="107000"/>
                        </a:lnSpc>
                        <a:spcAft>
                          <a:spcPts val="800"/>
                        </a:spcAft>
                      </a:pPr>
                      <a:r>
                        <a:rPr lang="en-ZA" sz="1800" dirty="0">
                          <a:effectLst/>
                        </a:rPr>
                        <a:t>4</a:t>
                      </a:r>
                      <a:endParaRPr lang="en-Z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247" marR="57247" marT="0" marB="0"/>
                </a:tc>
                <a:tc>
                  <a:txBody>
                    <a:bodyPr/>
                    <a:lstStyle/>
                    <a:p>
                      <a:r>
                        <a:rPr lang="en-ZA" sz="1800" dirty="0">
                          <a:effectLst/>
                        </a:rPr>
                        <a:t>Severe functional limitations </a:t>
                      </a:r>
                      <a:endParaRPr lang="en-ZA" sz="2000" dirty="0">
                        <a:effectLst/>
                      </a:endParaRPr>
                    </a:p>
                    <a:p>
                      <a:pPr>
                        <a:lnSpc>
                          <a:spcPct val="107000"/>
                        </a:lnSpc>
                        <a:spcAft>
                          <a:spcPts val="800"/>
                        </a:spcAft>
                      </a:pPr>
                      <a:r>
                        <a:rPr lang="en-ZA" sz="1800" dirty="0">
                          <a:effectLst/>
                        </a:rPr>
                        <a:t> </a:t>
                      </a:r>
                      <a:endParaRPr lang="en-Z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247" marR="57247" marT="0" marB="0"/>
                </a:tc>
                <a:tc>
                  <a:txBody>
                    <a:bodyPr/>
                    <a:lstStyle/>
                    <a:p>
                      <a:r>
                        <a:rPr lang="en-ZA" sz="1600" dirty="0">
                          <a:effectLst/>
                        </a:rPr>
                        <a:t>Assistance needed in activities of daily living due to symptoms, pain, depression, or anxiety: nursing care and attention are required. </a:t>
                      </a:r>
                      <a:endParaRPr lang="en-ZA" sz="1800" dirty="0">
                        <a:effectLst/>
                      </a:endParaRPr>
                    </a:p>
                    <a:p>
                      <a:pPr>
                        <a:lnSpc>
                          <a:spcPct val="107000"/>
                        </a:lnSpc>
                        <a:spcAft>
                          <a:spcPts val="800"/>
                        </a:spcAft>
                      </a:pPr>
                      <a:r>
                        <a:rPr lang="en-ZA" sz="1600" dirty="0">
                          <a:effectLst/>
                        </a:rPr>
                        <a:t> </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7247" marR="57247" marT="0" marB="0"/>
                </a:tc>
                <a:tc>
                  <a:txBody>
                    <a:bodyPr/>
                    <a:lstStyle/>
                    <a:p>
                      <a:pPr>
                        <a:lnSpc>
                          <a:spcPct val="107000"/>
                        </a:lnSpc>
                        <a:spcAft>
                          <a:spcPts val="800"/>
                        </a:spcAft>
                      </a:pPr>
                      <a:r>
                        <a:rPr lang="en-ZA" sz="1600" dirty="0">
                          <a:effectLst/>
                        </a:rPr>
                        <a:t>Based on medical and/or OT assessment, it is unlikely that the patient can work, and will require to be placed on temporary, or in the long term, permanent income continuation.</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7247" marR="57247" marT="0" marB="0"/>
                </a:tc>
                <a:extLst>
                  <a:ext uri="{0D108BD9-81ED-4DB2-BD59-A6C34878D82A}">
                    <a16:rowId xmlns:a16="http://schemas.microsoft.com/office/drawing/2014/main" val="2707373209"/>
                  </a:ext>
                </a:extLst>
              </a:tr>
            </a:tbl>
          </a:graphicData>
        </a:graphic>
      </p:graphicFrame>
    </p:spTree>
    <p:extLst>
      <p:ext uri="{BB962C8B-B14F-4D97-AF65-F5344CB8AC3E}">
        <p14:creationId xmlns:p14="http://schemas.microsoft.com/office/powerpoint/2010/main" val="4135165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A730E-A1B1-42A2-B5D4-F5B06E14EDE5}"/>
              </a:ext>
            </a:extLst>
          </p:cNvPr>
          <p:cNvSpPr>
            <a:spLocks noGrp="1"/>
          </p:cNvSpPr>
          <p:nvPr>
            <p:ph type="title"/>
          </p:nvPr>
        </p:nvSpPr>
        <p:spPr>
          <a:xfrm>
            <a:off x="688910" y="33531"/>
            <a:ext cx="10515600" cy="1325563"/>
          </a:xfrm>
        </p:spPr>
        <p:txBody>
          <a:bodyPr/>
          <a:lstStyle/>
          <a:p>
            <a:r>
              <a:rPr lang="en-ZA" dirty="0"/>
              <a:t>HR issues	</a:t>
            </a:r>
          </a:p>
        </p:txBody>
      </p:sp>
      <p:sp>
        <p:nvSpPr>
          <p:cNvPr id="3" name="Content Placeholder 2">
            <a:extLst>
              <a:ext uri="{FF2B5EF4-FFF2-40B4-BE49-F238E27FC236}">
                <a16:creationId xmlns:a16="http://schemas.microsoft.com/office/drawing/2014/main" id="{79C0E92A-C953-4EC1-80D4-4EC7644F1AE4}"/>
              </a:ext>
            </a:extLst>
          </p:cNvPr>
          <p:cNvSpPr>
            <a:spLocks noGrp="1"/>
          </p:cNvSpPr>
          <p:nvPr>
            <p:ph idx="1"/>
          </p:nvPr>
        </p:nvSpPr>
        <p:spPr>
          <a:xfrm>
            <a:off x="801688" y="1247126"/>
            <a:ext cx="10515600" cy="5265641"/>
          </a:xfrm>
        </p:spPr>
        <p:txBody>
          <a:bodyPr>
            <a:normAutofit fontScale="92500" lnSpcReduction="10000"/>
          </a:bodyPr>
          <a:lstStyle/>
          <a:p>
            <a:r>
              <a:rPr lang="en-ZA" dirty="0"/>
              <a:t>Making the diagnosis medically can be difficult.</a:t>
            </a:r>
          </a:p>
          <a:p>
            <a:r>
              <a:rPr lang="en-ZA" dirty="0"/>
              <a:t>Accept certificates which are symptom-based. (Fatigue vs Post-Covid).</a:t>
            </a:r>
          </a:p>
          <a:p>
            <a:r>
              <a:rPr lang="en-ZA" dirty="0"/>
              <a:t>No special allowances for Long-Covid.	</a:t>
            </a:r>
          </a:p>
          <a:p>
            <a:pPr lvl="1"/>
            <a:r>
              <a:rPr lang="en-ZA" sz="2600" dirty="0"/>
              <a:t>Standard sick leave and incapacity processes and benefits.</a:t>
            </a:r>
          </a:p>
          <a:p>
            <a:pPr lvl="1"/>
            <a:r>
              <a:rPr lang="en-ZA" sz="2600" dirty="0"/>
              <a:t>NB: Report cases to OrgHealth after 14 consecutive days off work. (Sanlam requirement)</a:t>
            </a:r>
          </a:p>
          <a:p>
            <a:pPr lvl="1"/>
            <a:r>
              <a:rPr lang="en-ZA" sz="2600" dirty="0"/>
              <a:t>Work@home gives some flexibility in scheduling work tasks.</a:t>
            </a:r>
          </a:p>
          <a:p>
            <a:pPr lvl="1"/>
            <a:r>
              <a:rPr lang="en-ZA" sz="2600" dirty="0"/>
              <a:t>(Take a break from 10 – 12.  Work  in the hours later.)</a:t>
            </a:r>
          </a:p>
          <a:p>
            <a:r>
              <a:rPr lang="en-ZA" dirty="0"/>
              <a:t>Grade 1 and 2 cases – encourage psychosocial support</a:t>
            </a:r>
          </a:p>
          <a:p>
            <a:r>
              <a:rPr lang="en-ZA" dirty="0"/>
              <a:t>Grade 3 and 4 cases – engage OT and medical resources </a:t>
            </a:r>
          </a:p>
          <a:p>
            <a:r>
              <a:rPr lang="en-ZA" dirty="0"/>
              <a:t>Use of PIP to help graded return to full function (guidance with an OT)</a:t>
            </a:r>
          </a:p>
          <a:p>
            <a:r>
              <a:rPr lang="en-ZA" dirty="0"/>
              <a:t>Make use of your HR Business Partners and OrgHealth. </a:t>
            </a:r>
          </a:p>
          <a:p>
            <a:r>
              <a:rPr lang="en-ZA" dirty="0"/>
              <a:t>Will require collaboration to deal with employees with Long-Covid</a:t>
            </a:r>
          </a:p>
        </p:txBody>
      </p:sp>
    </p:spTree>
    <p:extLst>
      <p:ext uri="{BB962C8B-B14F-4D97-AF65-F5344CB8AC3E}">
        <p14:creationId xmlns:p14="http://schemas.microsoft.com/office/powerpoint/2010/main" val="23945388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B046B-9E97-4905-917F-FD2F002ACAC4}"/>
              </a:ext>
            </a:extLst>
          </p:cNvPr>
          <p:cNvSpPr>
            <a:spLocks noGrp="1"/>
          </p:cNvSpPr>
          <p:nvPr>
            <p:ph type="title"/>
          </p:nvPr>
        </p:nvSpPr>
        <p:spPr/>
        <p:txBody>
          <a:bodyPr/>
          <a:lstStyle/>
          <a:p>
            <a:r>
              <a:rPr lang="en-ZA" dirty="0"/>
              <a:t>In conclusion</a:t>
            </a:r>
          </a:p>
        </p:txBody>
      </p:sp>
      <p:sp>
        <p:nvSpPr>
          <p:cNvPr id="3" name="Content Placeholder 2">
            <a:extLst>
              <a:ext uri="{FF2B5EF4-FFF2-40B4-BE49-F238E27FC236}">
                <a16:creationId xmlns:a16="http://schemas.microsoft.com/office/drawing/2014/main" id="{790844DF-E29E-43F5-B5AD-F77AFDB7889C}"/>
              </a:ext>
            </a:extLst>
          </p:cNvPr>
          <p:cNvSpPr>
            <a:spLocks noGrp="1"/>
          </p:cNvSpPr>
          <p:nvPr>
            <p:ph idx="1"/>
          </p:nvPr>
        </p:nvSpPr>
        <p:spPr/>
        <p:txBody>
          <a:bodyPr/>
          <a:lstStyle/>
          <a:p>
            <a:r>
              <a:rPr lang="en-ZA" dirty="0"/>
              <a:t>Long- Covid is novel.</a:t>
            </a:r>
          </a:p>
          <a:p>
            <a:r>
              <a:rPr lang="en-ZA"/>
              <a:t>Symptoms can </a:t>
            </a:r>
            <a:r>
              <a:rPr lang="en-ZA" dirty="0"/>
              <a:t>drag on for months.</a:t>
            </a:r>
          </a:p>
          <a:p>
            <a:r>
              <a:rPr lang="en-ZA" dirty="0"/>
              <a:t>Don’t wait for employees to cross a time threshold. Intervene!</a:t>
            </a:r>
          </a:p>
          <a:p>
            <a:r>
              <a:rPr lang="en-ZA" dirty="0"/>
              <a:t>About 15% of people with Covid-19 could develop symptoms which last &gt; 4 months.</a:t>
            </a:r>
          </a:p>
          <a:p>
            <a:r>
              <a:rPr lang="en-ZA" dirty="0"/>
              <a:t>Each employee could present with a different set of symptoms and different patterns of presentation. </a:t>
            </a:r>
          </a:p>
          <a:p>
            <a:r>
              <a:rPr lang="en-ZA" dirty="0"/>
              <a:t>Line manager support, flexibility and collaboration with HR and OrgHealth to mitigate problems is needed.</a:t>
            </a:r>
          </a:p>
          <a:p>
            <a:endParaRPr lang="en-ZA" dirty="0"/>
          </a:p>
        </p:txBody>
      </p:sp>
    </p:spTree>
    <p:extLst>
      <p:ext uri="{BB962C8B-B14F-4D97-AF65-F5344CB8AC3E}">
        <p14:creationId xmlns:p14="http://schemas.microsoft.com/office/powerpoint/2010/main" val="4264037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4E088-8A46-4D3F-82EC-F1434C2AA7A2}"/>
              </a:ext>
            </a:extLst>
          </p:cNvPr>
          <p:cNvSpPr>
            <a:spLocks noGrp="1"/>
          </p:cNvSpPr>
          <p:nvPr>
            <p:ph type="title"/>
          </p:nvPr>
        </p:nvSpPr>
        <p:spPr/>
        <p:txBody>
          <a:bodyPr/>
          <a:lstStyle/>
          <a:p>
            <a:r>
              <a:rPr lang="en-ZA" dirty="0"/>
              <a:t>Agenda</a:t>
            </a:r>
          </a:p>
        </p:txBody>
      </p:sp>
      <p:sp>
        <p:nvSpPr>
          <p:cNvPr id="3" name="Content Placeholder 2">
            <a:extLst>
              <a:ext uri="{FF2B5EF4-FFF2-40B4-BE49-F238E27FC236}">
                <a16:creationId xmlns:a16="http://schemas.microsoft.com/office/drawing/2014/main" id="{99AA06FC-5343-490D-8D25-BC7B9FB8AB96}"/>
              </a:ext>
            </a:extLst>
          </p:cNvPr>
          <p:cNvSpPr>
            <a:spLocks noGrp="1"/>
          </p:cNvSpPr>
          <p:nvPr>
            <p:ph idx="1"/>
          </p:nvPr>
        </p:nvSpPr>
        <p:spPr/>
        <p:txBody>
          <a:bodyPr/>
          <a:lstStyle/>
          <a:p>
            <a:r>
              <a:rPr lang="en-ZA" dirty="0"/>
              <a:t>Definitions</a:t>
            </a:r>
          </a:p>
          <a:p>
            <a:r>
              <a:rPr lang="en-ZA" dirty="0"/>
              <a:t>Context</a:t>
            </a:r>
          </a:p>
          <a:p>
            <a:r>
              <a:rPr lang="en-ZA" dirty="0"/>
              <a:t>Who gets it? Why do they get it? How long does it last?</a:t>
            </a:r>
          </a:p>
          <a:p>
            <a:r>
              <a:rPr lang="en-ZA" dirty="0"/>
              <a:t>How does Long-Covid present?</a:t>
            </a:r>
          </a:p>
          <a:p>
            <a:r>
              <a:rPr lang="en-ZA" dirty="0"/>
              <a:t>Treatment </a:t>
            </a:r>
          </a:p>
          <a:p>
            <a:r>
              <a:rPr lang="en-ZA" dirty="0"/>
              <a:t>UCT experience</a:t>
            </a:r>
          </a:p>
          <a:p>
            <a:r>
              <a:rPr lang="en-ZA" dirty="0"/>
              <a:t>Suggestions for Line Managers</a:t>
            </a:r>
          </a:p>
          <a:p>
            <a:r>
              <a:rPr lang="en-ZA" dirty="0"/>
              <a:t>HR issues</a:t>
            </a:r>
          </a:p>
          <a:p>
            <a:endParaRPr lang="en-ZA" dirty="0"/>
          </a:p>
          <a:p>
            <a:endParaRPr lang="en-ZA" dirty="0"/>
          </a:p>
        </p:txBody>
      </p:sp>
    </p:spTree>
    <p:extLst>
      <p:ext uri="{BB962C8B-B14F-4D97-AF65-F5344CB8AC3E}">
        <p14:creationId xmlns:p14="http://schemas.microsoft.com/office/powerpoint/2010/main" val="3320603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F4B00-8785-46D2-B61C-F2C9D44AEE30}"/>
              </a:ext>
            </a:extLst>
          </p:cNvPr>
          <p:cNvSpPr>
            <a:spLocks noGrp="1"/>
          </p:cNvSpPr>
          <p:nvPr>
            <p:ph type="title"/>
          </p:nvPr>
        </p:nvSpPr>
        <p:spPr>
          <a:xfrm>
            <a:off x="838200" y="0"/>
            <a:ext cx="10515600" cy="1325563"/>
          </a:xfrm>
        </p:spPr>
        <p:txBody>
          <a:bodyPr/>
          <a:lstStyle/>
          <a:p>
            <a:r>
              <a:rPr lang="en-ZA" dirty="0"/>
              <a:t>Definitions.</a:t>
            </a:r>
          </a:p>
        </p:txBody>
      </p:sp>
      <p:sp>
        <p:nvSpPr>
          <p:cNvPr id="3" name="Content Placeholder 2">
            <a:extLst>
              <a:ext uri="{FF2B5EF4-FFF2-40B4-BE49-F238E27FC236}">
                <a16:creationId xmlns:a16="http://schemas.microsoft.com/office/drawing/2014/main" id="{1263BBD4-DF5F-4531-BF6D-D96C4BA483D8}"/>
              </a:ext>
            </a:extLst>
          </p:cNvPr>
          <p:cNvSpPr>
            <a:spLocks noGrp="1"/>
          </p:cNvSpPr>
          <p:nvPr>
            <p:ph idx="1"/>
          </p:nvPr>
        </p:nvSpPr>
        <p:spPr>
          <a:xfrm>
            <a:off x="838200" y="1415078"/>
            <a:ext cx="10515600" cy="4351338"/>
          </a:xfrm>
        </p:spPr>
        <p:txBody>
          <a:bodyPr>
            <a:normAutofit lnSpcReduction="10000"/>
          </a:bodyPr>
          <a:lstStyle/>
          <a:p>
            <a:r>
              <a:rPr lang="en-ZA" dirty="0"/>
              <a:t>Post-Acute Covid-19 Sequalae (or Syndrome) </a:t>
            </a:r>
          </a:p>
          <a:p>
            <a:r>
              <a:rPr lang="en-ZA" dirty="0"/>
              <a:t>or Post-Covid-19 Syndrome. </a:t>
            </a:r>
            <a:br>
              <a:rPr lang="en-ZA" dirty="0"/>
            </a:br>
            <a:endParaRPr lang="en-ZA" dirty="0"/>
          </a:p>
          <a:p>
            <a:pPr marL="342900" lvl="0" indent="-342900">
              <a:buFont typeface="Symbol" panose="05050102010706020507" pitchFamily="18" charset="2"/>
              <a:buChar char=""/>
            </a:pPr>
            <a:r>
              <a:rPr lang="en-ZA" sz="2400" b="1" dirty="0">
                <a:effectLst/>
                <a:latin typeface="Calibri" panose="020F0502020204030204" pitchFamily="34" charset="0"/>
                <a:ea typeface="Calibri" panose="020F0502020204030204" pitchFamily="34" charset="0"/>
                <a:cs typeface="Times New Roman" panose="02020603050405020304" pitchFamily="18" charset="0"/>
              </a:rPr>
              <a:t>Acute COVID-19</a:t>
            </a:r>
            <a:r>
              <a:rPr lang="en-ZA" sz="2400" dirty="0">
                <a:effectLst/>
                <a:latin typeface="Calibri" panose="020F0502020204030204" pitchFamily="34" charset="0"/>
                <a:ea typeface="Calibri" panose="020F0502020204030204" pitchFamily="34" charset="0"/>
                <a:cs typeface="Times New Roman" panose="02020603050405020304" pitchFamily="18" charset="0"/>
              </a:rPr>
              <a:t>: signs and symptoms of COVID-19 for up to 4 weeks. </a:t>
            </a:r>
            <a:br>
              <a:rPr lang="en-ZA" sz="2400" dirty="0">
                <a:effectLst/>
                <a:latin typeface="Calibri" panose="020F0502020204030204" pitchFamily="34" charset="0"/>
                <a:ea typeface="Calibri" panose="020F0502020204030204" pitchFamily="34" charset="0"/>
                <a:cs typeface="Times New Roman" panose="02020603050405020304" pitchFamily="18" charset="0"/>
              </a:rPr>
            </a:br>
            <a:endParaRPr lang="en-ZA" sz="2400" dirty="0">
              <a:effectLst/>
              <a:latin typeface="Lato" panose="020F0502020204030203" pitchFamily="34" charset="0"/>
              <a:ea typeface="Calibri" panose="020F0502020204030204" pitchFamily="34" charset="0"/>
              <a:cs typeface="Lato" panose="020F0502020204030203" pitchFamily="34" charset="0"/>
            </a:endParaRPr>
          </a:p>
          <a:p>
            <a:pPr marL="342900" lvl="0" indent="-342900">
              <a:buFont typeface="Symbol" panose="05050102010706020507" pitchFamily="18" charset="2"/>
              <a:buChar char=""/>
            </a:pPr>
            <a:r>
              <a:rPr lang="en-ZA" sz="2400" b="1" dirty="0">
                <a:effectLst/>
                <a:latin typeface="Calibri" panose="020F0502020204030204" pitchFamily="34" charset="0"/>
                <a:ea typeface="Calibri" panose="020F0502020204030204" pitchFamily="34" charset="0"/>
                <a:cs typeface="Times New Roman" panose="02020603050405020304" pitchFamily="18" charset="0"/>
              </a:rPr>
              <a:t>Ongoing symptomatic COVID-19</a:t>
            </a:r>
            <a:r>
              <a:rPr lang="en-ZA" sz="2400" dirty="0">
                <a:effectLst/>
                <a:latin typeface="Calibri" panose="020F0502020204030204" pitchFamily="34" charset="0"/>
                <a:ea typeface="Calibri" panose="020F0502020204030204" pitchFamily="34" charset="0"/>
                <a:cs typeface="Times New Roman" panose="02020603050405020304" pitchFamily="18" charset="0"/>
              </a:rPr>
              <a:t>: signs and symptoms of COVID-19 from 4 to 12 weeks.  </a:t>
            </a:r>
            <a:br>
              <a:rPr lang="en-ZA" sz="2400" dirty="0">
                <a:effectLst/>
                <a:latin typeface="Calibri" panose="020F0502020204030204" pitchFamily="34" charset="0"/>
                <a:ea typeface="Calibri" panose="020F0502020204030204" pitchFamily="34" charset="0"/>
                <a:cs typeface="Times New Roman" panose="02020603050405020304" pitchFamily="18" charset="0"/>
              </a:rPr>
            </a:br>
            <a:endParaRPr lang="en-ZA" sz="2400" dirty="0">
              <a:effectLst/>
              <a:latin typeface="Lato" panose="020F0502020204030203" pitchFamily="34" charset="0"/>
              <a:ea typeface="Calibri" panose="020F0502020204030204" pitchFamily="34" charset="0"/>
              <a:cs typeface="Lato" panose="020F0502020204030203" pitchFamily="34" charset="0"/>
            </a:endParaRPr>
          </a:p>
          <a:p>
            <a:r>
              <a:rPr lang="en-ZA" sz="2400" b="1" dirty="0">
                <a:effectLst/>
                <a:latin typeface="Calibri" panose="020F0502020204030204" pitchFamily="34" charset="0"/>
                <a:ea typeface="Calibri" panose="020F0502020204030204" pitchFamily="34" charset="0"/>
                <a:cs typeface="Times New Roman" panose="02020603050405020304" pitchFamily="18" charset="0"/>
              </a:rPr>
              <a:t>Post-COVID-19 syndrome</a:t>
            </a:r>
            <a:r>
              <a:rPr lang="en-ZA" sz="2400" dirty="0">
                <a:effectLst/>
                <a:latin typeface="Calibri" panose="020F0502020204030204" pitchFamily="34" charset="0"/>
                <a:ea typeface="Calibri" panose="020F0502020204030204" pitchFamily="34" charset="0"/>
                <a:cs typeface="Times New Roman" panose="02020603050405020304" pitchFamily="18" charset="0"/>
              </a:rPr>
              <a:t>: signs and symptoms that develop during or after an infection consistent with COVID-19, continue </a:t>
            </a:r>
            <a:r>
              <a:rPr lang="en-ZA" sz="2400" u="sng" dirty="0">
                <a:effectLst/>
                <a:latin typeface="Calibri" panose="020F0502020204030204" pitchFamily="34" charset="0"/>
                <a:ea typeface="Calibri" panose="020F0502020204030204" pitchFamily="34" charset="0"/>
                <a:cs typeface="Times New Roman" panose="02020603050405020304" pitchFamily="18" charset="0"/>
              </a:rPr>
              <a:t>for </a:t>
            </a:r>
            <a:r>
              <a:rPr lang="en-ZA" sz="2400" u="sng"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more than 12 weeks</a:t>
            </a:r>
            <a:r>
              <a:rPr lang="en-ZA"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ZA" sz="2400" dirty="0">
                <a:effectLst/>
                <a:latin typeface="Calibri" panose="020F0502020204030204" pitchFamily="34" charset="0"/>
                <a:ea typeface="Calibri" panose="020F0502020204030204" pitchFamily="34" charset="0"/>
                <a:cs typeface="Times New Roman" panose="02020603050405020304" pitchFamily="18" charset="0"/>
              </a:rPr>
              <a:t>and are </a:t>
            </a:r>
            <a:r>
              <a:rPr lang="en-ZA"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not explained by an alternative diagnosis.</a:t>
            </a:r>
            <a:endParaRPr lang="en-ZA" sz="2400" dirty="0">
              <a:solidFill>
                <a:srgbClr val="FF0000"/>
              </a:solidFill>
            </a:endParaRPr>
          </a:p>
          <a:p>
            <a:endParaRPr lang="en-ZA" sz="2400" dirty="0"/>
          </a:p>
          <a:p>
            <a:endParaRPr lang="en-ZA" dirty="0"/>
          </a:p>
        </p:txBody>
      </p:sp>
      <p:sp>
        <p:nvSpPr>
          <p:cNvPr id="4" name="TextBox 3">
            <a:extLst>
              <a:ext uri="{FF2B5EF4-FFF2-40B4-BE49-F238E27FC236}">
                <a16:creationId xmlns:a16="http://schemas.microsoft.com/office/drawing/2014/main" id="{9D168434-B413-4E7F-B9BA-80C4DABEF5E1}"/>
              </a:ext>
            </a:extLst>
          </p:cNvPr>
          <p:cNvSpPr txBox="1"/>
          <p:nvPr/>
        </p:nvSpPr>
        <p:spPr>
          <a:xfrm>
            <a:off x="1240971" y="5971592"/>
            <a:ext cx="9125339" cy="646331"/>
          </a:xfrm>
          <a:prstGeom prst="rect">
            <a:avLst/>
          </a:prstGeom>
          <a:noFill/>
        </p:spPr>
        <p:txBody>
          <a:bodyPr wrap="square" rtlCol="0">
            <a:spAutoFit/>
          </a:bodyPr>
          <a:lstStyle/>
          <a:p>
            <a:r>
              <a:rPr lang="en-ZA" dirty="0"/>
              <a:t>The medical definitions won’t suit organisations .  People who are symptomatic, and not working at full capacity for more than 2 weeks can be really disruptive. </a:t>
            </a:r>
          </a:p>
        </p:txBody>
      </p:sp>
    </p:spTree>
    <p:extLst>
      <p:ext uri="{BB962C8B-B14F-4D97-AF65-F5344CB8AC3E}">
        <p14:creationId xmlns:p14="http://schemas.microsoft.com/office/powerpoint/2010/main" val="4054836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4EE5-184F-4E90-AA40-36501893BC48}"/>
              </a:ext>
            </a:extLst>
          </p:cNvPr>
          <p:cNvSpPr>
            <a:spLocks noGrp="1"/>
          </p:cNvSpPr>
          <p:nvPr>
            <p:ph type="title"/>
          </p:nvPr>
        </p:nvSpPr>
        <p:spPr/>
        <p:txBody>
          <a:bodyPr/>
          <a:lstStyle/>
          <a:p>
            <a:endParaRPr lang="en-ZA" dirty="0"/>
          </a:p>
        </p:txBody>
      </p:sp>
      <p:sp>
        <p:nvSpPr>
          <p:cNvPr id="3" name="Content Placeholder 2">
            <a:extLst>
              <a:ext uri="{FF2B5EF4-FFF2-40B4-BE49-F238E27FC236}">
                <a16:creationId xmlns:a16="http://schemas.microsoft.com/office/drawing/2014/main" id="{CF5E1290-20BB-42DC-BF3B-942475032D02}"/>
              </a:ext>
            </a:extLst>
          </p:cNvPr>
          <p:cNvSpPr>
            <a:spLocks noGrp="1"/>
          </p:cNvSpPr>
          <p:nvPr>
            <p:ph idx="1"/>
          </p:nvPr>
        </p:nvSpPr>
        <p:spPr/>
        <p:txBody>
          <a:bodyPr/>
          <a:lstStyle/>
          <a:p>
            <a:endParaRPr lang="en-ZA" dirty="0"/>
          </a:p>
        </p:txBody>
      </p:sp>
      <p:pic>
        <p:nvPicPr>
          <p:cNvPr id="5" name="Picture 4">
            <a:extLst>
              <a:ext uri="{FF2B5EF4-FFF2-40B4-BE49-F238E27FC236}">
                <a16:creationId xmlns:a16="http://schemas.microsoft.com/office/drawing/2014/main" id="{02763540-1B7F-49DC-A8E2-0A0AE80394BB}"/>
              </a:ext>
            </a:extLst>
          </p:cNvPr>
          <p:cNvPicPr>
            <a:picLocks noChangeAspect="1"/>
          </p:cNvPicPr>
          <p:nvPr/>
        </p:nvPicPr>
        <p:blipFill>
          <a:blip r:embed="rId2"/>
          <a:stretch>
            <a:fillRect/>
          </a:stretch>
        </p:blipFill>
        <p:spPr>
          <a:xfrm>
            <a:off x="746966" y="209100"/>
            <a:ext cx="10698068" cy="6439799"/>
          </a:xfrm>
          <a:prstGeom prst="rect">
            <a:avLst/>
          </a:prstGeom>
        </p:spPr>
      </p:pic>
    </p:spTree>
    <p:extLst>
      <p:ext uri="{BB962C8B-B14F-4D97-AF65-F5344CB8AC3E}">
        <p14:creationId xmlns:p14="http://schemas.microsoft.com/office/powerpoint/2010/main" val="3237271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C4FD0-2578-4866-8F17-A7CA8F57ADF9}"/>
              </a:ext>
            </a:extLst>
          </p:cNvPr>
          <p:cNvSpPr>
            <a:spLocks noGrp="1"/>
          </p:cNvSpPr>
          <p:nvPr>
            <p:ph type="title"/>
          </p:nvPr>
        </p:nvSpPr>
        <p:spPr>
          <a:xfrm>
            <a:off x="138404" y="18255"/>
            <a:ext cx="10515600" cy="1325563"/>
          </a:xfrm>
        </p:spPr>
        <p:txBody>
          <a:bodyPr/>
          <a:lstStyle/>
          <a:p>
            <a:r>
              <a:rPr lang="en-ZA" dirty="0"/>
              <a:t>Post - Infectious fatigue syndromes</a:t>
            </a:r>
          </a:p>
        </p:txBody>
      </p:sp>
      <p:sp>
        <p:nvSpPr>
          <p:cNvPr id="3" name="Content Placeholder 2">
            <a:extLst>
              <a:ext uri="{FF2B5EF4-FFF2-40B4-BE49-F238E27FC236}">
                <a16:creationId xmlns:a16="http://schemas.microsoft.com/office/drawing/2014/main" id="{4229AC69-8554-44F6-B291-A5196F8478B6}"/>
              </a:ext>
            </a:extLst>
          </p:cNvPr>
          <p:cNvSpPr>
            <a:spLocks noGrp="1"/>
          </p:cNvSpPr>
          <p:nvPr>
            <p:ph sz="half" idx="1"/>
          </p:nvPr>
        </p:nvSpPr>
        <p:spPr>
          <a:xfrm>
            <a:off x="245806" y="1167315"/>
            <a:ext cx="5718010" cy="5415251"/>
          </a:xfrm>
        </p:spPr>
        <p:txBody>
          <a:bodyPr>
            <a:normAutofit fontScale="92500" lnSpcReduction="20000"/>
          </a:bodyPr>
          <a:lstStyle/>
          <a:p>
            <a:endParaRPr lang="en-ZA" sz="2400" dirty="0"/>
          </a:p>
          <a:p>
            <a:r>
              <a:rPr lang="en-ZA" sz="2400" dirty="0"/>
              <a:t>Mostly viral, bacteria and rickettsia as well.</a:t>
            </a:r>
          </a:p>
          <a:p>
            <a:r>
              <a:rPr lang="en-ZA" sz="2400" dirty="0"/>
              <a:t>Described after the 1918 pandemic.</a:t>
            </a:r>
          </a:p>
          <a:p>
            <a:r>
              <a:rPr lang="en-ZA" sz="2400" dirty="0"/>
              <a:t>“Yuppie ‘Flu” – 1980s </a:t>
            </a:r>
          </a:p>
          <a:p>
            <a:pPr lvl="1"/>
            <a:r>
              <a:rPr lang="en-ZA" sz="2000" dirty="0"/>
              <a:t>“A fashionable form of hypochondria”</a:t>
            </a:r>
          </a:p>
          <a:p>
            <a:r>
              <a:rPr lang="en-ZA" sz="2400" dirty="0"/>
              <a:t>Taken seriously from 2012 with an international consensus document.</a:t>
            </a:r>
          </a:p>
          <a:p>
            <a:r>
              <a:rPr lang="en-ZA" sz="2400" dirty="0"/>
              <a:t>Official name is Myalgic-Encephalomyelitis/CFS</a:t>
            </a:r>
          </a:p>
          <a:p>
            <a:r>
              <a:rPr lang="en-ZA" sz="2400" dirty="0"/>
              <a:t>Known after previous COVID infections – SARS &amp; MERS</a:t>
            </a:r>
          </a:p>
          <a:p>
            <a:r>
              <a:rPr lang="en-ZA" sz="2400" dirty="0"/>
              <a:t>Cause and pathogenesis not known</a:t>
            </a:r>
          </a:p>
          <a:p>
            <a:r>
              <a:rPr lang="en-ZA" sz="2400" dirty="0"/>
              <a:t>No specific diagnostic tests</a:t>
            </a:r>
          </a:p>
          <a:p>
            <a:r>
              <a:rPr lang="en-ZA" sz="2400" dirty="0"/>
              <a:t>A diagnosis by exclusion</a:t>
            </a:r>
          </a:p>
          <a:p>
            <a:r>
              <a:rPr lang="en-ZA" sz="2400" dirty="0"/>
              <a:t>Long -Covid overlaps with M.E.</a:t>
            </a:r>
          </a:p>
        </p:txBody>
      </p:sp>
      <p:pic>
        <p:nvPicPr>
          <p:cNvPr id="5" name="Picture 2">
            <a:extLst>
              <a:ext uri="{FF2B5EF4-FFF2-40B4-BE49-F238E27FC236}">
                <a16:creationId xmlns:a16="http://schemas.microsoft.com/office/drawing/2014/main" id="{FDB83430-BB3F-4064-95B4-AD042E3B57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41124" y="1167315"/>
            <a:ext cx="5238750" cy="523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7567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5B387-DECC-4F7C-B469-01729CCDF64F}"/>
              </a:ext>
            </a:extLst>
          </p:cNvPr>
          <p:cNvSpPr>
            <a:spLocks noGrp="1"/>
          </p:cNvSpPr>
          <p:nvPr>
            <p:ph type="title"/>
          </p:nvPr>
        </p:nvSpPr>
        <p:spPr/>
        <p:txBody>
          <a:bodyPr/>
          <a:lstStyle/>
          <a:p>
            <a:r>
              <a:rPr lang="en-ZA" dirty="0"/>
              <a:t>Who gets Long – Covid?</a:t>
            </a:r>
          </a:p>
        </p:txBody>
      </p:sp>
      <p:sp>
        <p:nvSpPr>
          <p:cNvPr id="3" name="Content Placeholder 2">
            <a:extLst>
              <a:ext uri="{FF2B5EF4-FFF2-40B4-BE49-F238E27FC236}">
                <a16:creationId xmlns:a16="http://schemas.microsoft.com/office/drawing/2014/main" id="{6DF140E9-8E4C-4FC3-9ADF-86ACA6C44F39}"/>
              </a:ext>
            </a:extLst>
          </p:cNvPr>
          <p:cNvSpPr>
            <a:spLocks noGrp="1"/>
          </p:cNvSpPr>
          <p:nvPr>
            <p:ph idx="1"/>
          </p:nvPr>
        </p:nvSpPr>
        <p:spPr>
          <a:xfrm>
            <a:off x="660920" y="1965584"/>
            <a:ext cx="10515600" cy="4351338"/>
          </a:xfrm>
        </p:spPr>
        <p:txBody>
          <a:bodyPr>
            <a:normAutofit lnSpcReduction="10000"/>
          </a:bodyPr>
          <a:lstStyle/>
          <a:p>
            <a:r>
              <a:rPr lang="en-ZA" dirty="0"/>
              <a:t>Wide range from studies – 15% of infected is a good guestimate</a:t>
            </a:r>
          </a:p>
          <a:p>
            <a:r>
              <a:rPr lang="en-ZA" dirty="0"/>
              <a:t>Vast majority were not admitted to hospital</a:t>
            </a:r>
          </a:p>
          <a:p>
            <a:r>
              <a:rPr lang="en-ZA" dirty="0"/>
              <a:t>Predominantly 30 – 50, but full range of age</a:t>
            </a:r>
          </a:p>
          <a:p>
            <a:r>
              <a:rPr lang="en-ZA" dirty="0"/>
              <a:t>Females slightly more than males</a:t>
            </a:r>
          </a:p>
          <a:p>
            <a:r>
              <a:rPr lang="en-ZA" dirty="0"/>
              <a:t>Predisposition not well known</a:t>
            </a:r>
          </a:p>
          <a:p>
            <a:endParaRPr lang="en-ZA" dirty="0"/>
          </a:p>
          <a:p>
            <a:r>
              <a:rPr lang="en-ZA" dirty="0"/>
              <a:t>Of note:</a:t>
            </a:r>
          </a:p>
          <a:p>
            <a:r>
              <a:rPr lang="en-ZA" dirty="0"/>
              <a:t>Significant minority were not PCR+, although they had symptoms</a:t>
            </a:r>
          </a:p>
          <a:p>
            <a:r>
              <a:rPr lang="en-ZA" dirty="0"/>
              <a:t>Antibody tests are often unreliable </a:t>
            </a:r>
          </a:p>
          <a:p>
            <a:endParaRPr lang="en-ZA" dirty="0"/>
          </a:p>
        </p:txBody>
      </p:sp>
    </p:spTree>
    <p:extLst>
      <p:ext uri="{BB962C8B-B14F-4D97-AF65-F5344CB8AC3E}">
        <p14:creationId xmlns:p14="http://schemas.microsoft.com/office/powerpoint/2010/main" val="4082559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59C7A-39D6-4772-ABFF-FEE9F49C9827}"/>
              </a:ext>
            </a:extLst>
          </p:cNvPr>
          <p:cNvSpPr>
            <a:spLocks noGrp="1"/>
          </p:cNvSpPr>
          <p:nvPr>
            <p:ph type="title"/>
          </p:nvPr>
        </p:nvSpPr>
        <p:spPr/>
        <p:txBody>
          <a:bodyPr/>
          <a:lstStyle/>
          <a:p>
            <a:r>
              <a:rPr lang="en-ZA" dirty="0"/>
              <a:t>Why do people get Long-Covid?	</a:t>
            </a:r>
          </a:p>
        </p:txBody>
      </p:sp>
      <p:sp>
        <p:nvSpPr>
          <p:cNvPr id="3" name="Content Placeholder 2">
            <a:extLst>
              <a:ext uri="{FF2B5EF4-FFF2-40B4-BE49-F238E27FC236}">
                <a16:creationId xmlns:a16="http://schemas.microsoft.com/office/drawing/2014/main" id="{54BF35BE-9F1A-402B-9ABC-9245DABAB379}"/>
              </a:ext>
            </a:extLst>
          </p:cNvPr>
          <p:cNvSpPr>
            <a:spLocks noGrp="1"/>
          </p:cNvSpPr>
          <p:nvPr>
            <p:ph idx="1"/>
          </p:nvPr>
        </p:nvSpPr>
        <p:spPr/>
        <p:txBody>
          <a:bodyPr/>
          <a:lstStyle/>
          <a:p>
            <a:r>
              <a:rPr lang="en-ZA" dirty="0"/>
              <a:t>Not really known</a:t>
            </a:r>
          </a:p>
          <a:p>
            <a:r>
              <a:rPr lang="en-ZA" dirty="0"/>
              <a:t>Bio-energetic failure at the level of mitochondrial function</a:t>
            </a:r>
          </a:p>
          <a:p>
            <a:r>
              <a:rPr lang="en-ZA" dirty="0"/>
              <a:t>Excessive mast cell stimulation – hyper-aroused immune system</a:t>
            </a:r>
          </a:p>
          <a:p>
            <a:r>
              <a:rPr lang="en-ZA" dirty="0"/>
              <a:t>Direct viral damage</a:t>
            </a:r>
          </a:p>
          <a:p>
            <a:r>
              <a:rPr lang="en-ZA" dirty="0"/>
              <a:t>Damage to lining of blood vessels</a:t>
            </a:r>
          </a:p>
          <a:p>
            <a:r>
              <a:rPr lang="en-ZA" dirty="0"/>
              <a:t>Damage to clotting system </a:t>
            </a:r>
          </a:p>
          <a:p>
            <a:r>
              <a:rPr lang="en-ZA" dirty="0"/>
              <a:t>Etc</a:t>
            </a:r>
          </a:p>
          <a:p>
            <a:r>
              <a:rPr lang="en-ZA" dirty="0"/>
              <a:t>The more the theories – the less we know</a:t>
            </a:r>
          </a:p>
        </p:txBody>
      </p:sp>
    </p:spTree>
    <p:extLst>
      <p:ext uri="{BB962C8B-B14F-4D97-AF65-F5344CB8AC3E}">
        <p14:creationId xmlns:p14="http://schemas.microsoft.com/office/powerpoint/2010/main" val="3110726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7DD38-4E56-4554-A5DA-30F732389BDC}"/>
              </a:ext>
            </a:extLst>
          </p:cNvPr>
          <p:cNvSpPr>
            <a:spLocks noGrp="1"/>
          </p:cNvSpPr>
          <p:nvPr>
            <p:ph type="title"/>
          </p:nvPr>
        </p:nvSpPr>
        <p:spPr/>
        <p:txBody>
          <a:bodyPr/>
          <a:lstStyle/>
          <a:p>
            <a:r>
              <a:rPr lang="en-ZA" dirty="0"/>
              <a:t>How long does Long-Covid Last?</a:t>
            </a:r>
          </a:p>
        </p:txBody>
      </p:sp>
      <p:sp>
        <p:nvSpPr>
          <p:cNvPr id="3" name="Content Placeholder 2">
            <a:extLst>
              <a:ext uri="{FF2B5EF4-FFF2-40B4-BE49-F238E27FC236}">
                <a16:creationId xmlns:a16="http://schemas.microsoft.com/office/drawing/2014/main" id="{FB9FA838-9042-4F81-8BB8-7B956264ED50}"/>
              </a:ext>
            </a:extLst>
          </p:cNvPr>
          <p:cNvSpPr>
            <a:spLocks noGrp="1"/>
          </p:cNvSpPr>
          <p:nvPr>
            <p:ph idx="1"/>
          </p:nvPr>
        </p:nvSpPr>
        <p:spPr/>
        <p:txBody>
          <a:bodyPr/>
          <a:lstStyle/>
          <a:p>
            <a:r>
              <a:rPr lang="en-ZA" dirty="0"/>
              <a:t>Too early to tell.</a:t>
            </a:r>
          </a:p>
          <a:p>
            <a:r>
              <a:rPr lang="en-ZA" dirty="0"/>
              <a:t>Based on SARS and MERS research – at 12 months, vast majority were better – with or without treatment. </a:t>
            </a:r>
          </a:p>
          <a:p>
            <a:r>
              <a:rPr lang="en-ZA" dirty="0"/>
              <a:t>The remainder were then diagnosed with ME.</a:t>
            </a:r>
          </a:p>
        </p:txBody>
      </p:sp>
    </p:spTree>
    <p:extLst>
      <p:ext uri="{BB962C8B-B14F-4D97-AF65-F5344CB8AC3E}">
        <p14:creationId xmlns:p14="http://schemas.microsoft.com/office/powerpoint/2010/main" val="1714618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5DD4F-24B6-4391-A996-8B98E772CB95}"/>
              </a:ext>
            </a:extLst>
          </p:cNvPr>
          <p:cNvSpPr>
            <a:spLocks noGrp="1"/>
          </p:cNvSpPr>
          <p:nvPr>
            <p:ph type="title"/>
          </p:nvPr>
        </p:nvSpPr>
        <p:spPr/>
        <p:txBody>
          <a:bodyPr/>
          <a:lstStyle/>
          <a:p>
            <a:r>
              <a:rPr lang="en-ZA" dirty="0"/>
              <a:t>How do people present?</a:t>
            </a:r>
          </a:p>
        </p:txBody>
      </p:sp>
      <p:sp>
        <p:nvSpPr>
          <p:cNvPr id="3" name="Content Placeholder 2">
            <a:extLst>
              <a:ext uri="{FF2B5EF4-FFF2-40B4-BE49-F238E27FC236}">
                <a16:creationId xmlns:a16="http://schemas.microsoft.com/office/drawing/2014/main" id="{ABE1BE87-D2AB-4E07-AE9C-4A36878736E0}"/>
              </a:ext>
            </a:extLst>
          </p:cNvPr>
          <p:cNvSpPr>
            <a:spLocks noGrp="1"/>
          </p:cNvSpPr>
          <p:nvPr>
            <p:ph idx="1"/>
          </p:nvPr>
        </p:nvSpPr>
        <p:spPr/>
        <p:txBody>
          <a:bodyPr/>
          <a:lstStyle/>
          <a:p>
            <a:r>
              <a:rPr lang="en-ZA" dirty="0"/>
              <a:t>Over 200 different symptoms have been reported by patients.</a:t>
            </a:r>
          </a:p>
          <a:p>
            <a:r>
              <a:rPr lang="en-ZA" dirty="0"/>
              <a:t>3 key areas:</a:t>
            </a:r>
          </a:p>
          <a:p>
            <a:pPr lvl="1"/>
            <a:r>
              <a:rPr lang="en-ZA" dirty="0"/>
              <a:t>Somatic – </a:t>
            </a:r>
          </a:p>
          <a:p>
            <a:pPr lvl="2"/>
            <a:r>
              <a:rPr lang="en-ZA" dirty="0">
                <a:solidFill>
                  <a:srgbClr val="FF0000"/>
                </a:solidFill>
              </a:rPr>
              <a:t>Fatigue</a:t>
            </a:r>
            <a:r>
              <a:rPr lang="en-ZA" dirty="0"/>
              <a:t>, body aches and pains, </a:t>
            </a:r>
            <a:r>
              <a:rPr lang="en-ZA" dirty="0">
                <a:solidFill>
                  <a:srgbClr val="FF0000"/>
                </a:solidFill>
              </a:rPr>
              <a:t>shortness of breath</a:t>
            </a:r>
          </a:p>
          <a:p>
            <a:pPr lvl="1"/>
            <a:r>
              <a:rPr lang="en-ZA" dirty="0"/>
              <a:t>Neuro-Cognitive – </a:t>
            </a:r>
          </a:p>
          <a:p>
            <a:pPr lvl="2"/>
            <a:r>
              <a:rPr lang="en-ZA" dirty="0"/>
              <a:t>High levels of </a:t>
            </a:r>
            <a:r>
              <a:rPr lang="en-ZA" dirty="0">
                <a:solidFill>
                  <a:srgbClr val="FF0000"/>
                </a:solidFill>
              </a:rPr>
              <a:t>anxiety</a:t>
            </a:r>
            <a:r>
              <a:rPr lang="en-ZA" dirty="0"/>
              <a:t>, insomnia, survivor’s guilt, dealing with losses</a:t>
            </a:r>
          </a:p>
          <a:p>
            <a:pPr lvl="2"/>
            <a:r>
              <a:rPr lang="en-ZA" dirty="0"/>
              <a:t>Executive functioning – can’t meet previous levels of performance e.g. </a:t>
            </a:r>
            <a:r>
              <a:rPr lang="en-ZA" dirty="0">
                <a:solidFill>
                  <a:srgbClr val="FF0000"/>
                </a:solidFill>
              </a:rPr>
              <a:t>“brain fog”</a:t>
            </a:r>
          </a:p>
          <a:p>
            <a:pPr lvl="1"/>
            <a:r>
              <a:rPr lang="en-ZA" dirty="0"/>
              <a:t>Postural-Orthostatic Syndrome – </a:t>
            </a:r>
          </a:p>
          <a:p>
            <a:pPr lvl="2"/>
            <a:r>
              <a:rPr lang="en-ZA" dirty="0"/>
              <a:t>Dizziness with changes of posture</a:t>
            </a:r>
          </a:p>
          <a:p>
            <a:pPr lvl="2"/>
            <a:r>
              <a:rPr lang="en-ZA" dirty="0"/>
              <a:t>Raised heart rate at rest and exaggerated increase with effort</a:t>
            </a:r>
          </a:p>
          <a:p>
            <a:pPr lvl="2"/>
            <a:r>
              <a:rPr lang="en-ZA" dirty="0"/>
              <a:t>Fatigue </a:t>
            </a:r>
          </a:p>
          <a:p>
            <a:pPr lvl="1"/>
            <a:endParaRPr lang="en-ZA" dirty="0"/>
          </a:p>
        </p:txBody>
      </p:sp>
    </p:spTree>
    <p:extLst>
      <p:ext uri="{BB962C8B-B14F-4D97-AF65-F5344CB8AC3E}">
        <p14:creationId xmlns:p14="http://schemas.microsoft.com/office/powerpoint/2010/main" val="391392206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1114</TotalTime>
  <Words>1595</Words>
  <Application>Microsoft Office PowerPoint</Application>
  <PresentationFormat>Widescreen</PresentationFormat>
  <Paragraphs>197</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Calibri Light</vt:lpstr>
      <vt:lpstr>Lato</vt:lpstr>
      <vt:lpstr>Symbol</vt:lpstr>
      <vt:lpstr>Times New Roman</vt:lpstr>
      <vt:lpstr>Office Theme</vt:lpstr>
      <vt:lpstr>Long-Covid</vt:lpstr>
      <vt:lpstr>Agenda</vt:lpstr>
      <vt:lpstr>Definitions.</vt:lpstr>
      <vt:lpstr>PowerPoint Presentation</vt:lpstr>
      <vt:lpstr>Post - Infectious fatigue syndromes</vt:lpstr>
      <vt:lpstr>Who gets Long – Covid?</vt:lpstr>
      <vt:lpstr>Why do people get Long-Covid? </vt:lpstr>
      <vt:lpstr>How long does Long-Covid Last?</vt:lpstr>
      <vt:lpstr>How do people present?</vt:lpstr>
      <vt:lpstr>Medical and psycho-social management</vt:lpstr>
      <vt:lpstr>UCT experience</vt:lpstr>
      <vt:lpstr>What should managers do?</vt:lpstr>
      <vt:lpstr>Psycho-Social  </vt:lpstr>
      <vt:lpstr>The 3 “Ps”</vt:lpstr>
      <vt:lpstr>Dealing with fatigue &amp; managing energy</vt:lpstr>
      <vt:lpstr>Capacity to Work</vt:lpstr>
      <vt:lpstr>HR issues </vt:lpstr>
      <vt:lpstr>In 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Long-Covid</dc:title>
  <dc:creator>Ton Dav</dc:creator>
  <cp:lastModifiedBy>Katherine Wilson</cp:lastModifiedBy>
  <cp:revision>4</cp:revision>
  <dcterms:created xsi:type="dcterms:W3CDTF">2021-05-18T07:49:26Z</dcterms:created>
  <dcterms:modified xsi:type="dcterms:W3CDTF">2021-05-19T09:02:50Z</dcterms:modified>
</cp:coreProperties>
</file>